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828" r:id="rId3"/>
  </p:sldMasterIdLst>
  <p:handoutMasterIdLst>
    <p:handoutMasterId r:id="rId26"/>
  </p:handoutMasterIdLst>
  <p:sldIdLst>
    <p:sldId id="265" r:id="rId4"/>
    <p:sldId id="268" r:id="rId5"/>
    <p:sldId id="284" r:id="rId6"/>
    <p:sldId id="285" r:id="rId7"/>
    <p:sldId id="304" r:id="rId8"/>
    <p:sldId id="286" r:id="rId9"/>
    <p:sldId id="287" r:id="rId10"/>
    <p:sldId id="303" r:id="rId11"/>
    <p:sldId id="288" r:id="rId12"/>
    <p:sldId id="290" r:id="rId13"/>
    <p:sldId id="291" r:id="rId14"/>
    <p:sldId id="293" r:id="rId15"/>
    <p:sldId id="294" r:id="rId16"/>
    <p:sldId id="298" r:id="rId17"/>
    <p:sldId id="295" r:id="rId18"/>
    <p:sldId id="296" r:id="rId19"/>
    <p:sldId id="297" r:id="rId20"/>
    <p:sldId id="299" r:id="rId21"/>
    <p:sldId id="300" r:id="rId22"/>
    <p:sldId id="301" r:id="rId23"/>
    <p:sldId id="302" r:id="rId24"/>
    <p:sldId id="283" r:id="rId25"/>
  </p:sldIdLst>
  <p:sldSz cx="9144000" cy="6858000" type="screen4x3"/>
  <p:notesSz cx="6797675" cy="9928225"/>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Destaqu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450"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46400" cy="496967"/>
          </a:xfrm>
          <a:prstGeom prst="rect">
            <a:avLst/>
          </a:prstGeom>
        </p:spPr>
        <p:txBody>
          <a:bodyPr vert="horz" lIns="91440" tIns="45720" rIns="91440" bIns="45720" rtlCol="0"/>
          <a:lstStyle>
            <a:lvl1pPr algn="l">
              <a:defRPr sz="1200"/>
            </a:lvl1pPr>
          </a:lstStyle>
          <a:p>
            <a:endParaRPr lang="pt-PT"/>
          </a:p>
        </p:txBody>
      </p:sp>
      <p:sp>
        <p:nvSpPr>
          <p:cNvPr id="3" name="Marcador de Posição da Data 2"/>
          <p:cNvSpPr>
            <a:spLocks noGrp="1"/>
          </p:cNvSpPr>
          <p:nvPr>
            <p:ph type="dt" sz="quarter" idx="1"/>
          </p:nvPr>
        </p:nvSpPr>
        <p:spPr>
          <a:xfrm>
            <a:off x="3849688" y="0"/>
            <a:ext cx="2946400" cy="496967"/>
          </a:xfrm>
          <a:prstGeom prst="rect">
            <a:avLst/>
          </a:prstGeom>
        </p:spPr>
        <p:txBody>
          <a:bodyPr vert="horz" lIns="91440" tIns="45720" rIns="91440" bIns="45720" rtlCol="0"/>
          <a:lstStyle>
            <a:lvl1pPr algn="r">
              <a:defRPr sz="1200"/>
            </a:lvl1pPr>
          </a:lstStyle>
          <a:p>
            <a:fld id="{CC1AD884-D3E3-432F-B0C2-ED54D63423CE}" type="datetimeFigureOut">
              <a:rPr lang="pt-PT" smtClean="0"/>
              <a:t>22/04/2023</a:t>
            </a:fld>
            <a:endParaRPr lang="pt-PT"/>
          </a:p>
        </p:txBody>
      </p:sp>
      <p:sp>
        <p:nvSpPr>
          <p:cNvPr id="4" name="Marcador de Posição do Rodapé 3"/>
          <p:cNvSpPr>
            <a:spLocks noGrp="1"/>
          </p:cNvSpPr>
          <p:nvPr>
            <p:ph type="ftr" sz="quarter" idx="2"/>
          </p:nvPr>
        </p:nvSpPr>
        <p:spPr>
          <a:xfrm>
            <a:off x="0" y="9429671"/>
            <a:ext cx="2946400" cy="496966"/>
          </a:xfrm>
          <a:prstGeom prst="rect">
            <a:avLst/>
          </a:prstGeom>
        </p:spPr>
        <p:txBody>
          <a:bodyPr vert="horz" lIns="91440" tIns="45720" rIns="91440" bIns="45720" rtlCol="0" anchor="b"/>
          <a:lstStyle>
            <a:lvl1pPr algn="l">
              <a:defRPr sz="1200"/>
            </a:lvl1pPr>
          </a:lstStyle>
          <a:p>
            <a:endParaRPr lang="pt-PT"/>
          </a:p>
        </p:txBody>
      </p:sp>
      <p:sp>
        <p:nvSpPr>
          <p:cNvPr id="5" name="Marcador de Posição do Número do Diapositivo 4"/>
          <p:cNvSpPr>
            <a:spLocks noGrp="1"/>
          </p:cNvSpPr>
          <p:nvPr>
            <p:ph type="sldNum" sz="quarter" idx="3"/>
          </p:nvPr>
        </p:nvSpPr>
        <p:spPr>
          <a:xfrm>
            <a:off x="3849688" y="9429671"/>
            <a:ext cx="2946400" cy="496966"/>
          </a:xfrm>
          <a:prstGeom prst="rect">
            <a:avLst/>
          </a:prstGeom>
        </p:spPr>
        <p:txBody>
          <a:bodyPr vert="horz" lIns="91440" tIns="45720" rIns="91440" bIns="45720" rtlCol="0" anchor="b"/>
          <a:lstStyle>
            <a:lvl1pPr algn="r">
              <a:defRPr sz="1200"/>
            </a:lvl1pPr>
          </a:lstStyle>
          <a:p>
            <a:fld id="{FCFCF773-2991-44F9-88AB-7748E476E8DD}" type="slidenum">
              <a:rPr lang="pt-PT" smtClean="0"/>
              <a:t>‹nº›</a:t>
            </a:fld>
            <a:endParaRPr lang="pt-PT"/>
          </a:p>
        </p:txBody>
      </p:sp>
    </p:spTree>
    <p:extLst>
      <p:ext uri="{BB962C8B-B14F-4D97-AF65-F5344CB8AC3E}">
        <p14:creationId xmlns:p14="http://schemas.microsoft.com/office/powerpoint/2010/main" val="391674906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PT" smtClean="0"/>
              <a:t>Clique para editar o estilo</a:t>
            </a:r>
            <a:endParaRPr lang="pt-PT"/>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smtClean="0"/>
              <a:t>Faça clique para editar o estilo</a:t>
            </a:r>
            <a:endParaRPr lang="pt-PT"/>
          </a:p>
        </p:txBody>
      </p:sp>
      <p:sp>
        <p:nvSpPr>
          <p:cNvPr id="4" name="Marcador de Posição da Data 3"/>
          <p:cNvSpPr>
            <a:spLocks noGrp="1"/>
          </p:cNvSpPr>
          <p:nvPr>
            <p:ph type="dt" sz="half" idx="10"/>
          </p:nvPr>
        </p:nvSpPr>
        <p:spPr/>
        <p:txBody>
          <a:bodyPr/>
          <a:lstStyle/>
          <a:p>
            <a:fld id="{9CF0D7FD-4BA9-48B1-BED7-C6E54C75C1D0}" type="datetimeFigureOut">
              <a:rPr lang="pt-PT" smtClean="0"/>
              <a:pPr/>
              <a:t>22/04/2023</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pPr/>
              <a:t>‹nº›</a:t>
            </a:fld>
            <a:endParaRPr lang="pt-P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9CF0D7FD-4BA9-48B1-BED7-C6E54C75C1D0}" type="datetimeFigureOut">
              <a:rPr lang="pt-PT" smtClean="0"/>
              <a:pPr/>
              <a:t>22/04/2023</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pPr/>
              <a:t>‹nº›</a:t>
            </a:fld>
            <a:endParaRPr lang="pt-P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457200" y="274638"/>
            <a:ext cx="6019800" cy="5851525"/>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9CF0D7FD-4BA9-48B1-BED7-C6E54C75C1D0}" type="datetimeFigureOut">
              <a:rPr lang="pt-PT" smtClean="0"/>
              <a:pPr/>
              <a:t>22/04/2023</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pPr/>
              <a:t>‹nº›</a:t>
            </a:fld>
            <a:endParaRPr lang="pt-P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PT" smtClean="0"/>
              <a:t>Clique para editar o estilo</a:t>
            </a:r>
            <a:endParaRPr lang="pt-PT"/>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smtClean="0"/>
              <a:t>Faça clique para editar o estilo</a:t>
            </a:r>
            <a:endParaRPr lang="pt-PT"/>
          </a:p>
        </p:txBody>
      </p:sp>
      <p:sp>
        <p:nvSpPr>
          <p:cNvPr id="4" name="Marcador de Posição da Data 3"/>
          <p:cNvSpPr>
            <a:spLocks noGrp="1"/>
          </p:cNvSpPr>
          <p:nvPr>
            <p:ph type="dt" sz="half" idx="10"/>
          </p:nvPr>
        </p:nvSpPr>
        <p:spPr/>
        <p:txBody>
          <a:bodyPr/>
          <a:lstStyle/>
          <a:p>
            <a:fld id="{9CF0D7FD-4BA9-48B1-BED7-C6E54C75C1D0}" type="datetimeFigureOut">
              <a:rPr lang="pt-PT" smtClean="0">
                <a:solidFill>
                  <a:prstClr val="black">
                    <a:tint val="75000"/>
                  </a:prstClr>
                </a:solidFill>
              </a:rPr>
              <a:pPr/>
              <a:t>22/04/2023</a:t>
            </a:fld>
            <a:endParaRPr lang="pt-PT">
              <a:solidFill>
                <a:prstClr val="black">
                  <a:tint val="75000"/>
                </a:prstClr>
              </a:solidFill>
            </a:endParaRPr>
          </a:p>
        </p:txBody>
      </p:sp>
      <p:sp>
        <p:nvSpPr>
          <p:cNvPr id="5" name="Marcador de Posição do Rodapé 4"/>
          <p:cNvSpPr>
            <a:spLocks noGrp="1"/>
          </p:cNvSpPr>
          <p:nvPr>
            <p:ph type="ftr" sz="quarter" idx="11"/>
          </p:nvPr>
        </p:nvSpPr>
        <p:spPr/>
        <p:txBody>
          <a:bodyPr/>
          <a:lstStyle/>
          <a:p>
            <a:endParaRPr lang="pt-PT">
              <a:solidFill>
                <a:prstClr val="black">
                  <a:tint val="75000"/>
                </a:prstClr>
              </a:solidFill>
            </a:endParaRPr>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6327896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9CF0D7FD-4BA9-48B1-BED7-C6E54C75C1D0}" type="datetimeFigureOut">
              <a:rPr lang="pt-PT" smtClean="0">
                <a:solidFill>
                  <a:prstClr val="black">
                    <a:tint val="75000"/>
                  </a:prstClr>
                </a:solidFill>
              </a:rPr>
              <a:pPr/>
              <a:t>22/04/2023</a:t>
            </a:fld>
            <a:endParaRPr lang="pt-PT">
              <a:solidFill>
                <a:prstClr val="black">
                  <a:tint val="75000"/>
                </a:prstClr>
              </a:solidFill>
            </a:endParaRPr>
          </a:p>
        </p:txBody>
      </p:sp>
      <p:sp>
        <p:nvSpPr>
          <p:cNvPr id="5" name="Marcador de Posição do Rodapé 4"/>
          <p:cNvSpPr>
            <a:spLocks noGrp="1"/>
          </p:cNvSpPr>
          <p:nvPr>
            <p:ph type="ftr" sz="quarter" idx="11"/>
          </p:nvPr>
        </p:nvSpPr>
        <p:spPr/>
        <p:txBody>
          <a:bodyPr/>
          <a:lstStyle/>
          <a:p>
            <a:endParaRPr lang="pt-PT">
              <a:solidFill>
                <a:prstClr val="black">
                  <a:tint val="75000"/>
                </a:prstClr>
              </a:solidFill>
            </a:endParaRPr>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21838424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smtClean="0"/>
              <a:t>Clique para editar os estilos</a:t>
            </a:r>
          </a:p>
        </p:txBody>
      </p:sp>
      <p:sp>
        <p:nvSpPr>
          <p:cNvPr id="4" name="Marcador de Posição da Data 3"/>
          <p:cNvSpPr>
            <a:spLocks noGrp="1"/>
          </p:cNvSpPr>
          <p:nvPr>
            <p:ph type="dt" sz="half" idx="10"/>
          </p:nvPr>
        </p:nvSpPr>
        <p:spPr/>
        <p:txBody>
          <a:bodyPr/>
          <a:lstStyle/>
          <a:p>
            <a:fld id="{9CF0D7FD-4BA9-48B1-BED7-C6E54C75C1D0}" type="datetimeFigureOut">
              <a:rPr lang="pt-PT" smtClean="0">
                <a:solidFill>
                  <a:prstClr val="black">
                    <a:tint val="75000"/>
                  </a:prstClr>
                </a:solidFill>
              </a:rPr>
              <a:pPr/>
              <a:t>22/04/2023</a:t>
            </a:fld>
            <a:endParaRPr lang="pt-PT">
              <a:solidFill>
                <a:prstClr val="black">
                  <a:tint val="75000"/>
                </a:prstClr>
              </a:solidFill>
            </a:endParaRPr>
          </a:p>
        </p:txBody>
      </p:sp>
      <p:sp>
        <p:nvSpPr>
          <p:cNvPr id="5" name="Marcador de Posição do Rodapé 4"/>
          <p:cNvSpPr>
            <a:spLocks noGrp="1"/>
          </p:cNvSpPr>
          <p:nvPr>
            <p:ph type="ftr" sz="quarter" idx="11"/>
          </p:nvPr>
        </p:nvSpPr>
        <p:spPr/>
        <p:txBody>
          <a:bodyPr/>
          <a:lstStyle/>
          <a:p>
            <a:endParaRPr lang="pt-PT">
              <a:solidFill>
                <a:prstClr val="black">
                  <a:tint val="75000"/>
                </a:prstClr>
              </a:solidFill>
            </a:endParaRPr>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42706010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a Data 4"/>
          <p:cNvSpPr>
            <a:spLocks noGrp="1"/>
          </p:cNvSpPr>
          <p:nvPr>
            <p:ph type="dt" sz="half" idx="10"/>
          </p:nvPr>
        </p:nvSpPr>
        <p:spPr/>
        <p:txBody>
          <a:bodyPr/>
          <a:lstStyle/>
          <a:p>
            <a:fld id="{9CF0D7FD-4BA9-48B1-BED7-C6E54C75C1D0}" type="datetimeFigureOut">
              <a:rPr lang="pt-PT" smtClean="0">
                <a:solidFill>
                  <a:prstClr val="black">
                    <a:tint val="75000"/>
                  </a:prstClr>
                </a:solidFill>
              </a:rPr>
              <a:pPr/>
              <a:t>22/04/2023</a:t>
            </a:fld>
            <a:endParaRPr lang="pt-PT">
              <a:solidFill>
                <a:prstClr val="black">
                  <a:tint val="75000"/>
                </a:prstClr>
              </a:solidFill>
            </a:endParaRPr>
          </a:p>
        </p:txBody>
      </p:sp>
      <p:sp>
        <p:nvSpPr>
          <p:cNvPr id="6" name="Marcador de Posição do Rodapé 5"/>
          <p:cNvSpPr>
            <a:spLocks noGrp="1"/>
          </p:cNvSpPr>
          <p:nvPr>
            <p:ph type="ftr" sz="quarter" idx="11"/>
          </p:nvPr>
        </p:nvSpPr>
        <p:spPr/>
        <p:txBody>
          <a:bodyPr/>
          <a:lstStyle/>
          <a:p>
            <a:endParaRPr lang="pt-PT">
              <a:solidFill>
                <a:prstClr val="black">
                  <a:tint val="75000"/>
                </a:prstClr>
              </a:solidFill>
            </a:endParaRPr>
          </a:p>
        </p:txBody>
      </p:sp>
      <p:sp>
        <p:nvSpPr>
          <p:cNvPr id="7" name="Marcador de Posição do Número do Diapositivo 6"/>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8034806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Marcador de Posição da Data 6"/>
          <p:cNvSpPr>
            <a:spLocks noGrp="1"/>
          </p:cNvSpPr>
          <p:nvPr>
            <p:ph type="dt" sz="half" idx="10"/>
          </p:nvPr>
        </p:nvSpPr>
        <p:spPr/>
        <p:txBody>
          <a:bodyPr/>
          <a:lstStyle/>
          <a:p>
            <a:fld id="{9CF0D7FD-4BA9-48B1-BED7-C6E54C75C1D0}" type="datetimeFigureOut">
              <a:rPr lang="pt-PT" smtClean="0">
                <a:solidFill>
                  <a:prstClr val="black">
                    <a:tint val="75000"/>
                  </a:prstClr>
                </a:solidFill>
              </a:rPr>
              <a:pPr/>
              <a:t>22/04/2023</a:t>
            </a:fld>
            <a:endParaRPr lang="pt-PT">
              <a:solidFill>
                <a:prstClr val="black">
                  <a:tint val="75000"/>
                </a:prstClr>
              </a:solidFill>
            </a:endParaRPr>
          </a:p>
        </p:txBody>
      </p:sp>
      <p:sp>
        <p:nvSpPr>
          <p:cNvPr id="8" name="Marcador de Posição do Rodapé 7"/>
          <p:cNvSpPr>
            <a:spLocks noGrp="1"/>
          </p:cNvSpPr>
          <p:nvPr>
            <p:ph type="ftr" sz="quarter" idx="11"/>
          </p:nvPr>
        </p:nvSpPr>
        <p:spPr/>
        <p:txBody>
          <a:bodyPr/>
          <a:lstStyle/>
          <a:p>
            <a:endParaRPr lang="pt-PT">
              <a:solidFill>
                <a:prstClr val="black">
                  <a:tint val="75000"/>
                </a:prstClr>
              </a:solidFill>
            </a:endParaRPr>
          </a:p>
        </p:txBody>
      </p:sp>
      <p:sp>
        <p:nvSpPr>
          <p:cNvPr id="9" name="Marcador de Posição do Número do Diapositivo 8"/>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26793958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a Data 2"/>
          <p:cNvSpPr>
            <a:spLocks noGrp="1"/>
          </p:cNvSpPr>
          <p:nvPr>
            <p:ph type="dt" sz="half" idx="10"/>
          </p:nvPr>
        </p:nvSpPr>
        <p:spPr/>
        <p:txBody>
          <a:bodyPr/>
          <a:lstStyle/>
          <a:p>
            <a:fld id="{9CF0D7FD-4BA9-48B1-BED7-C6E54C75C1D0}" type="datetimeFigureOut">
              <a:rPr lang="pt-PT" smtClean="0">
                <a:solidFill>
                  <a:prstClr val="black">
                    <a:tint val="75000"/>
                  </a:prstClr>
                </a:solidFill>
              </a:rPr>
              <a:pPr/>
              <a:t>22/04/2023</a:t>
            </a:fld>
            <a:endParaRPr lang="pt-PT">
              <a:solidFill>
                <a:prstClr val="black">
                  <a:tint val="75000"/>
                </a:prstClr>
              </a:solidFill>
            </a:endParaRPr>
          </a:p>
        </p:txBody>
      </p:sp>
      <p:sp>
        <p:nvSpPr>
          <p:cNvPr id="4" name="Marcador de Posição do Rodapé 3"/>
          <p:cNvSpPr>
            <a:spLocks noGrp="1"/>
          </p:cNvSpPr>
          <p:nvPr>
            <p:ph type="ftr" sz="quarter" idx="11"/>
          </p:nvPr>
        </p:nvSpPr>
        <p:spPr/>
        <p:txBody>
          <a:bodyPr/>
          <a:lstStyle/>
          <a:p>
            <a:endParaRPr lang="pt-PT">
              <a:solidFill>
                <a:prstClr val="black">
                  <a:tint val="75000"/>
                </a:prstClr>
              </a:solidFill>
            </a:endParaRPr>
          </a:p>
        </p:txBody>
      </p:sp>
      <p:sp>
        <p:nvSpPr>
          <p:cNvPr id="5" name="Marcador de Posição do Número do Diapositivo 4"/>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13099187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
          <p:cNvSpPr>
            <a:spLocks noGrp="1"/>
          </p:cNvSpPr>
          <p:nvPr>
            <p:ph type="dt" sz="half" idx="10"/>
          </p:nvPr>
        </p:nvSpPr>
        <p:spPr/>
        <p:txBody>
          <a:bodyPr/>
          <a:lstStyle/>
          <a:p>
            <a:fld id="{9CF0D7FD-4BA9-48B1-BED7-C6E54C75C1D0}" type="datetimeFigureOut">
              <a:rPr lang="pt-PT" smtClean="0">
                <a:solidFill>
                  <a:prstClr val="black">
                    <a:tint val="75000"/>
                  </a:prstClr>
                </a:solidFill>
              </a:rPr>
              <a:pPr/>
              <a:t>22/04/2023</a:t>
            </a:fld>
            <a:endParaRPr lang="pt-PT">
              <a:solidFill>
                <a:prstClr val="black">
                  <a:tint val="75000"/>
                </a:prstClr>
              </a:solidFill>
            </a:endParaRPr>
          </a:p>
        </p:txBody>
      </p:sp>
      <p:sp>
        <p:nvSpPr>
          <p:cNvPr id="3" name="Marcador de Posição do Rodapé 2"/>
          <p:cNvSpPr>
            <a:spLocks noGrp="1"/>
          </p:cNvSpPr>
          <p:nvPr>
            <p:ph type="ftr" sz="quarter" idx="11"/>
          </p:nvPr>
        </p:nvSpPr>
        <p:spPr/>
        <p:txBody>
          <a:bodyPr/>
          <a:lstStyle/>
          <a:p>
            <a:endParaRPr lang="pt-PT">
              <a:solidFill>
                <a:prstClr val="black">
                  <a:tint val="75000"/>
                </a:prstClr>
              </a:solidFill>
            </a:endParaRPr>
          </a:p>
        </p:txBody>
      </p:sp>
      <p:sp>
        <p:nvSpPr>
          <p:cNvPr id="4" name="Marcador de Posição do Número do Diapositivo 3"/>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19463442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9CF0D7FD-4BA9-48B1-BED7-C6E54C75C1D0}" type="datetimeFigureOut">
              <a:rPr lang="pt-PT" smtClean="0">
                <a:solidFill>
                  <a:prstClr val="black">
                    <a:tint val="75000"/>
                  </a:prstClr>
                </a:solidFill>
              </a:rPr>
              <a:pPr/>
              <a:t>22/04/2023</a:t>
            </a:fld>
            <a:endParaRPr lang="pt-PT">
              <a:solidFill>
                <a:prstClr val="black">
                  <a:tint val="75000"/>
                </a:prstClr>
              </a:solidFill>
            </a:endParaRPr>
          </a:p>
        </p:txBody>
      </p:sp>
      <p:sp>
        <p:nvSpPr>
          <p:cNvPr id="6" name="Marcador de Posição do Rodapé 5"/>
          <p:cNvSpPr>
            <a:spLocks noGrp="1"/>
          </p:cNvSpPr>
          <p:nvPr>
            <p:ph type="ftr" sz="quarter" idx="11"/>
          </p:nvPr>
        </p:nvSpPr>
        <p:spPr/>
        <p:txBody>
          <a:bodyPr/>
          <a:lstStyle/>
          <a:p>
            <a:endParaRPr lang="pt-PT">
              <a:solidFill>
                <a:prstClr val="black">
                  <a:tint val="75000"/>
                </a:prstClr>
              </a:solidFill>
            </a:endParaRPr>
          </a:p>
        </p:txBody>
      </p:sp>
      <p:sp>
        <p:nvSpPr>
          <p:cNvPr id="7" name="Marcador de Posição do Número do Diapositivo 6"/>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3461626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9CF0D7FD-4BA9-48B1-BED7-C6E54C75C1D0}" type="datetimeFigureOut">
              <a:rPr lang="pt-PT" smtClean="0"/>
              <a:pPr/>
              <a:t>22/04/2023</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pPr/>
              <a:t>‹nº›</a:t>
            </a:fld>
            <a:endParaRPr lang="pt-PT"/>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Marcador de Posição do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9CF0D7FD-4BA9-48B1-BED7-C6E54C75C1D0}" type="datetimeFigureOut">
              <a:rPr lang="pt-PT" smtClean="0">
                <a:solidFill>
                  <a:prstClr val="black">
                    <a:tint val="75000"/>
                  </a:prstClr>
                </a:solidFill>
              </a:rPr>
              <a:pPr/>
              <a:t>22/04/2023</a:t>
            </a:fld>
            <a:endParaRPr lang="pt-PT">
              <a:solidFill>
                <a:prstClr val="black">
                  <a:tint val="75000"/>
                </a:prstClr>
              </a:solidFill>
            </a:endParaRPr>
          </a:p>
        </p:txBody>
      </p:sp>
      <p:sp>
        <p:nvSpPr>
          <p:cNvPr id="6" name="Marcador de Posição do Rodapé 5"/>
          <p:cNvSpPr>
            <a:spLocks noGrp="1"/>
          </p:cNvSpPr>
          <p:nvPr>
            <p:ph type="ftr" sz="quarter" idx="11"/>
          </p:nvPr>
        </p:nvSpPr>
        <p:spPr/>
        <p:txBody>
          <a:bodyPr/>
          <a:lstStyle/>
          <a:p>
            <a:endParaRPr lang="pt-PT">
              <a:solidFill>
                <a:prstClr val="black">
                  <a:tint val="75000"/>
                </a:prstClr>
              </a:solidFill>
            </a:endParaRPr>
          </a:p>
        </p:txBody>
      </p:sp>
      <p:sp>
        <p:nvSpPr>
          <p:cNvPr id="7" name="Marcador de Posição do Número do Diapositivo 6"/>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31896257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9CF0D7FD-4BA9-48B1-BED7-C6E54C75C1D0}" type="datetimeFigureOut">
              <a:rPr lang="pt-PT" smtClean="0">
                <a:solidFill>
                  <a:prstClr val="black">
                    <a:tint val="75000"/>
                  </a:prstClr>
                </a:solidFill>
              </a:rPr>
              <a:pPr/>
              <a:t>22/04/2023</a:t>
            </a:fld>
            <a:endParaRPr lang="pt-PT">
              <a:solidFill>
                <a:prstClr val="black">
                  <a:tint val="75000"/>
                </a:prstClr>
              </a:solidFill>
            </a:endParaRPr>
          </a:p>
        </p:txBody>
      </p:sp>
      <p:sp>
        <p:nvSpPr>
          <p:cNvPr id="5" name="Marcador de Posição do Rodapé 4"/>
          <p:cNvSpPr>
            <a:spLocks noGrp="1"/>
          </p:cNvSpPr>
          <p:nvPr>
            <p:ph type="ftr" sz="quarter" idx="11"/>
          </p:nvPr>
        </p:nvSpPr>
        <p:spPr/>
        <p:txBody>
          <a:bodyPr/>
          <a:lstStyle/>
          <a:p>
            <a:endParaRPr lang="pt-PT">
              <a:solidFill>
                <a:prstClr val="black">
                  <a:tint val="75000"/>
                </a:prstClr>
              </a:solidFill>
            </a:endParaRPr>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34944465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457200" y="274638"/>
            <a:ext cx="6019800" cy="5851525"/>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9CF0D7FD-4BA9-48B1-BED7-C6E54C75C1D0}" type="datetimeFigureOut">
              <a:rPr lang="pt-PT" smtClean="0">
                <a:solidFill>
                  <a:prstClr val="black">
                    <a:tint val="75000"/>
                  </a:prstClr>
                </a:solidFill>
              </a:rPr>
              <a:pPr/>
              <a:t>22/04/2023</a:t>
            </a:fld>
            <a:endParaRPr lang="pt-PT">
              <a:solidFill>
                <a:prstClr val="black">
                  <a:tint val="75000"/>
                </a:prstClr>
              </a:solidFill>
            </a:endParaRPr>
          </a:p>
        </p:txBody>
      </p:sp>
      <p:sp>
        <p:nvSpPr>
          <p:cNvPr id="5" name="Marcador de Posição do Rodapé 4"/>
          <p:cNvSpPr>
            <a:spLocks noGrp="1"/>
          </p:cNvSpPr>
          <p:nvPr>
            <p:ph type="ftr" sz="quarter" idx="11"/>
          </p:nvPr>
        </p:nvSpPr>
        <p:spPr/>
        <p:txBody>
          <a:bodyPr/>
          <a:lstStyle/>
          <a:p>
            <a:endParaRPr lang="pt-PT">
              <a:solidFill>
                <a:prstClr val="black">
                  <a:tint val="75000"/>
                </a:prstClr>
              </a:solidFill>
            </a:endParaRPr>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30722387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PT" smtClean="0"/>
              <a:t>Clique para editar o estilo</a:t>
            </a:r>
            <a:endParaRPr lang="pt-PT"/>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smtClean="0"/>
              <a:t>Faça clique para editar o estilo</a:t>
            </a:r>
            <a:endParaRPr lang="pt-PT"/>
          </a:p>
        </p:txBody>
      </p:sp>
      <p:sp>
        <p:nvSpPr>
          <p:cNvPr id="4" name="Marcador de Posição da Data 3"/>
          <p:cNvSpPr>
            <a:spLocks noGrp="1"/>
          </p:cNvSpPr>
          <p:nvPr>
            <p:ph type="dt" sz="half" idx="10"/>
          </p:nvPr>
        </p:nvSpPr>
        <p:spPr/>
        <p:txBody>
          <a:bodyPr/>
          <a:lstStyle/>
          <a:p>
            <a:fld id="{9CF0D7FD-4BA9-48B1-BED7-C6E54C75C1D0}" type="datetimeFigureOut">
              <a:rPr lang="pt-PT" smtClean="0">
                <a:solidFill>
                  <a:prstClr val="black">
                    <a:tint val="75000"/>
                  </a:prstClr>
                </a:solidFill>
              </a:rPr>
              <a:pPr/>
              <a:t>22/04/2023</a:t>
            </a:fld>
            <a:endParaRPr lang="pt-PT">
              <a:solidFill>
                <a:prstClr val="black">
                  <a:tint val="75000"/>
                </a:prstClr>
              </a:solidFill>
            </a:endParaRPr>
          </a:p>
        </p:txBody>
      </p:sp>
      <p:sp>
        <p:nvSpPr>
          <p:cNvPr id="5" name="Marcador de Posição do Rodapé 4"/>
          <p:cNvSpPr>
            <a:spLocks noGrp="1"/>
          </p:cNvSpPr>
          <p:nvPr>
            <p:ph type="ftr" sz="quarter" idx="11"/>
          </p:nvPr>
        </p:nvSpPr>
        <p:spPr/>
        <p:txBody>
          <a:bodyPr/>
          <a:lstStyle/>
          <a:p>
            <a:endParaRPr lang="pt-PT">
              <a:solidFill>
                <a:prstClr val="black">
                  <a:tint val="75000"/>
                </a:prstClr>
              </a:solidFill>
            </a:endParaRPr>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38402198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9CF0D7FD-4BA9-48B1-BED7-C6E54C75C1D0}" type="datetimeFigureOut">
              <a:rPr lang="pt-PT" smtClean="0">
                <a:solidFill>
                  <a:prstClr val="black">
                    <a:tint val="75000"/>
                  </a:prstClr>
                </a:solidFill>
              </a:rPr>
              <a:pPr/>
              <a:t>22/04/2023</a:t>
            </a:fld>
            <a:endParaRPr lang="pt-PT">
              <a:solidFill>
                <a:prstClr val="black">
                  <a:tint val="75000"/>
                </a:prstClr>
              </a:solidFill>
            </a:endParaRPr>
          </a:p>
        </p:txBody>
      </p:sp>
      <p:sp>
        <p:nvSpPr>
          <p:cNvPr id="5" name="Marcador de Posição do Rodapé 4"/>
          <p:cNvSpPr>
            <a:spLocks noGrp="1"/>
          </p:cNvSpPr>
          <p:nvPr>
            <p:ph type="ftr" sz="quarter" idx="11"/>
          </p:nvPr>
        </p:nvSpPr>
        <p:spPr/>
        <p:txBody>
          <a:bodyPr/>
          <a:lstStyle/>
          <a:p>
            <a:endParaRPr lang="pt-PT">
              <a:solidFill>
                <a:prstClr val="black">
                  <a:tint val="75000"/>
                </a:prstClr>
              </a:solidFill>
            </a:endParaRPr>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158621878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smtClean="0"/>
              <a:t>Clique para editar os estilos</a:t>
            </a:r>
          </a:p>
        </p:txBody>
      </p:sp>
      <p:sp>
        <p:nvSpPr>
          <p:cNvPr id="4" name="Marcador de Posição da Data 3"/>
          <p:cNvSpPr>
            <a:spLocks noGrp="1"/>
          </p:cNvSpPr>
          <p:nvPr>
            <p:ph type="dt" sz="half" idx="10"/>
          </p:nvPr>
        </p:nvSpPr>
        <p:spPr/>
        <p:txBody>
          <a:bodyPr/>
          <a:lstStyle/>
          <a:p>
            <a:fld id="{9CF0D7FD-4BA9-48B1-BED7-C6E54C75C1D0}" type="datetimeFigureOut">
              <a:rPr lang="pt-PT" smtClean="0">
                <a:solidFill>
                  <a:prstClr val="black">
                    <a:tint val="75000"/>
                  </a:prstClr>
                </a:solidFill>
              </a:rPr>
              <a:pPr/>
              <a:t>22/04/2023</a:t>
            </a:fld>
            <a:endParaRPr lang="pt-PT">
              <a:solidFill>
                <a:prstClr val="black">
                  <a:tint val="75000"/>
                </a:prstClr>
              </a:solidFill>
            </a:endParaRPr>
          </a:p>
        </p:txBody>
      </p:sp>
      <p:sp>
        <p:nvSpPr>
          <p:cNvPr id="5" name="Marcador de Posição do Rodapé 4"/>
          <p:cNvSpPr>
            <a:spLocks noGrp="1"/>
          </p:cNvSpPr>
          <p:nvPr>
            <p:ph type="ftr" sz="quarter" idx="11"/>
          </p:nvPr>
        </p:nvSpPr>
        <p:spPr/>
        <p:txBody>
          <a:bodyPr/>
          <a:lstStyle/>
          <a:p>
            <a:endParaRPr lang="pt-PT">
              <a:solidFill>
                <a:prstClr val="black">
                  <a:tint val="75000"/>
                </a:prstClr>
              </a:solidFill>
            </a:endParaRPr>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158245757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a Data 4"/>
          <p:cNvSpPr>
            <a:spLocks noGrp="1"/>
          </p:cNvSpPr>
          <p:nvPr>
            <p:ph type="dt" sz="half" idx="10"/>
          </p:nvPr>
        </p:nvSpPr>
        <p:spPr/>
        <p:txBody>
          <a:bodyPr/>
          <a:lstStyle/>
          <a:p>
            <a:fld id="{9CF0D7FD-4BA9-48B1-BED7-C6E54C75C1D0}" type="datetimeFigureOut">
              <a:rPr lang="pt-PT" smtClean="0">
                <a:solidFill>
                  <a:prstClr val="black">
                    <a:tint val="75000"/>
                  </a:prstClr>
                </a:solidFill>
              </a:rPr>
              <a:pPr/>
              <a:t>22/04/2023</a:t>
            </a:fld>
            <a:endParaRPr lang="pt-PT">
              <a:solidFill>
                <a:prstClr val="black">
                  <a:tint val="75000"/>
                </a:prstClr>
              </a:solidFill>
            </a:endParaRPr>
          </a:p>
        </p:txBody>
      </p:sp>
      <p:sp>
        <p:nvSpPr>
          <p:cNvPr id="6" name="Marcador de Posição do Rodapé 5"/>
          <p:cNvSpPr>
            <a:spLocks noGrp="1"/>
          </p:cNvSpPr>
          <p:nvPr>
            <p:ph type="ftr" sz="quarter" idx="11"/>
          </p:nvPr>
        </p:nvSpPr>
        <p:spPr/>
        <p:txBody>
          <a:bodyPr/>
          <a:lstStyle/>
          <a:p>
            <a:endParaRPr lang="pt-PT">
              <a:solidFill>
                <a:prstClr val="black">
                  <a:tint val="75000"/>
                </a:prstClr>
              </a:solidFill>
            </a:endParaRPr>
          </a:p>
        </p:txBody>
      </p:sp>
      <p:sp>
        <p:nvSpPr>
          <p:cNvPr id="7" name="Marcador de Posição do Número do Diapositivo 6"/>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106741232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Marcador de Posição da Data 6"/>
          <p:cNvSpPr>
            <a:spLocks noGrp="1"/>
          </p:cNvSpPr>
          <p:nvPr>
            <p:ph type="dt" sz="half" idx="10"/>
          </p:nvPr>
        </p:nvSpPr>
        <p:spPr/>
        <p:txBody>
          <a:bodyPr/>
          <a:lstStyle/>
          <a:p>
            <a:fld id="{9CF0D7FD-4BA9-48B1-BED7-C6E54C75C1D0}" type="datetimeFigureOut">
              <a:rPr lang="pt-PT" smtClean="0">
                <a:solidFill>
                  <a:prstClr val="black">
                    <a:tint val="75000"/>
                  </a:prstClr>
                </a:solidFill>
              </a:rPr>
              <a:pPr/>
              <a:t>22/04/2023</a:t>
            </a:fld>
            <a:endParaRPr lang="pt-PT">
              <a:solidFill>
                <a:prstClr val="black">
                  <a:tint val="75000"/>
                </a:prstClr>
              </a:solidFill>
            </a:endParaRPr>
          </a:p>
        </p:txBody>
      </p:sp>
      <p:sp>
        <p:nvSpPr>
          <p:cNvPr id="8" name="Marcador de Posição do Rodapé 7"/>
          <p:cNvSpPr>
            <a:spLocks noGrp="1"/>
          </p:cNvSpPr>
          <p:nvPr>
            <p:ph type="ftr" sz="quarter" idx="11"/>
          </p:nvPr>
        </p:nvSpPr>
        <p:spPr/>
        <p:txBody>
          <a:bodyPr/>
          <a:lstStyle/>
          <a:p>
            <a:endParaRPr lang="pt-PT">
              <a:solidFill>
                <a:prstClr val="black">
                  <a:tint val="75000"/>
                </a:prstClr>
              </a:solidFill>
            </a:endParaRPr>
          </a:p>
        </p:txBody>
      </p:sp>
      <p:sp>
        <p:nvSpPr>
          <p:cNvPr id="9" name="Marcador de Posição do Número do Diapositivo 8"/>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284519727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a Data 2"/>
          <p:cNvSpPr>
            <a:spLocks noGrp="1"/>
          </p:cNvSpPr>
          <p:nvPr>
            <p:ph type="dt" sz="half" idx="10"/>
          </p:nvPr>
        </p:nvSpPr>
        <p:spPr/>
        <p:txBody>
          <a:bodyPr/>
          <a:lstStyle/>
          <a:p>
            <a:fld id="{9CF0D7FD-4BA9-48B1-BED7-C6E54C75C1D0}" type="datetimeFigureOut">
              <a:rPr lang="pt-PT" smtClean="0">
                <a:solidFill>
                  <a:prstClr val="black">
                    <a:tint val="75000"/>
                  </a:prstClr>
                </a:solidFill>
              </a:rPr>
              <a:pPr/>
              <a:t>22/04/2023</a:t>
            </a:fld>
            <a:endParaRPr lang="pt-PT">
              <a:solidFill>
                <a:prstClr val="black">
                  <a:tint val="75000"/>
                </a:prstClr>
              </a:solidFill>
            </a:endParaRPr>
          </a:p>
        </p:txBody>
      </p:sp>
      <p:sp>
        <p:nvSpPr>
          <p:cNvPr id="4" name="Marcador de Posição do Rodapé 3"/>
          <p:cNvSpPr>
            <a:spLocks noGrp="1"/>
          </p:cNvSpPr>
          <p:nvPr>
            <p:ph type="ftr" sz="quarter" idx="11"/>
          </p:nvPr>
        </p:nvSpPr>
        <p:spPr/>
        <p:txBody>
          <a:bodyPr/>
          <a:lstStyle/>
          <a:p>
            <a:endParaRPr lang="pt-PT">
              <a:solidFill>
                <a:prstClr val="black">
                  <a:tint val="75000"/>
                </a:prstClr>
              </a:solidFill>
            </a:endParaRPr>
          </a:p>
        </p:txBody>
      </p:sp>
      <p:sp>
        <p:nvSpPr>
          <p:cNvPr id="5" name="Marcador de Posição do Número do Diapositivo 4"/>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248667666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
          <p:cNvSpPr>
            <a:spLocks noGrp="1"/>
          </p:cNvSpPr>
          <p:nvPr>
            <p:ph type="dt" sz="half" idx="10"/>
          </p:nvPr>
        </p:nvSpPr>
        <p:spPr/>
        <p:txBody>
          <a:bodyPr/>
          <a:lstStyle/>
          <a:p>
            <a:fld id="{9CF0D7FD-4BA9-48B1-BED7-C6E54C75C1D0}" type="datetimeFigureOut">
              <a:rPr lang="pt-PT" smtClean="0">
                <a:solidFill>
                  <a:prstClr val="black">
                    <a:tint val="75000"/>
                  </a:prstClr>
                </a:solidFill>
              </a:rPr>
              <a:pPr/>
              <a:t>22/04/2023</a:t>
            </a:fld>
            <a:endParaRPr lang="pt-PT">
              <a:solidFill>
                <a:prstClr val="black">
                  <a:tint val="75000"/>
                </a:prstClr>
              </a:solidFill>
            </a:endParaRPr>
          </a:p>
        </p:txBody>
      </p:sp>
      <p:sp>
        <p:nvSpPr>
          <p:cNvPr id="3" name="Marcador de Posição do Rodapé 2"/>
          <p:cNvSpPr>
            <a:spLocks noGrp="1"/>
          </p:cNvSpPr>
          <p:nvPr>
            <p:ph type="ftr" sz="quarter" idx="11"/>
          </p:nvPr>
        </p:nvSpPr>
        <p:spPr/>
        <p:txBody>
          <a:bodyPr/>
          <a:lstStyle/>
          <a:p>
            <a:endParaRPr lang="pt-PT">
              <a:solidFill>
                <a:prstClr val="black">
                  <a:tint val="75000"/>
                </a:prstClr>
              </a:solidFill>
            </a:endParaRPr>
          </a:p>
        </p:txBody>
      </p:sp>
      <p:sp>
        <p:nvSpPr>
          <p:cNvPr id="4" name="Marcador de Posição do Número do Diapositivo 3"/>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2136986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smtClean="0"/>
              <a:t>Clique para editar os estilos</a:t>
            </a:r>
          </a:p>
        </p:txBody>
      </p:sp>
      <p:sp>
        <p:nvSpPr>
          <p:cNvPr id="4" name="Marcador de Posição da Data 3"/>
          <p:cNvSpPr>
            <a:spLocks noGrp="1"/>
          </p:cNvSpPr>
          <p:nvPr>
            <p:ph type="dt" sz="half" idx="10"/>
          </p:nvPr>
        </p:nvSpPr>
        <p:spPr/>
        <p:txBody>
          <a:bodyPr/>
          <a:lstStyle/>
          <a:p>
            <a:fld id="{9CF0D7FD-4BA9-48B1-BED7-C6E54C75C1D0}" type="datetimeFigureOut">
              <a:rPr lang="pt-PT" smtClean="0"/>
              <a:pPr/>
              <a:t>22/04/2023</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pPr/>
              <a:t>‹nº›</a:t>
            </a:fld>
            <a:endParaRPr lang="pt-PT"/>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9CF0D7FD-4BA9-48B1-BED7-C6E54C75C1D0}" type="datetimeFigureOut">
              <a:rPr lang="pt-PT" smtClean="0">
                <a:solidFill>
                  <a:prstClr val="black">
                    <a:tint val="75000"/>
                  </a:prstClr>
                </a:solidFill>
              </a:rPr>
              <a:pPr/>
              <a:t>22/04/2023</a:t>
            </a:fld>
            <a:endParaRPr lang="pt-PT">
              <a:solidFill>
                <a:prstClr val="black">
                  <a:tint val="75000"/>
                </a:prstClr>
              </a:solidFill>
            </a:endParaRPr>
          </a:p>
        </p:txBody>
      </p:sp>
      <p:sp>
        <p:nvSpPr>
          <p:cNvPr id="6" name="Marcador de Posição do Rodapé 5"/>
          <p:cNvSpPr>
            <a:spLocks noGrp="1"/>
          </p:cNvSpPr>
          <p:nvPr>
            <p:ph type="ftr" sz="quarter" idx="11"/>
          </p:nvPr>
        </p:nvSpPr>
        <p:spPr/>
        <p:txBody>
          <a:bodyPr/>
          <a:lstStyle/>
          <a:p>
            <a:endParaRPr lang="pt-PT">
              <a:solidFill>
                <a:prstClr val="black">
                  <a:tint val="75000"/>
                </a:prstClr>
              </a:solidFill>
            </a:endParaRPr>
          </a:p>
        </p:txBody>
      </p:sp>
      <p:sp>
        <p:nvSpPr>
          <p:cNvPr id="7" name="Marcador de Posição do Número do Diapositivo 6"/>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413085309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Marcador de Posição do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9CF0D7FD-4BA9-48B1-BED7-C6E54C75C1D0}" type="datetimeFigureOut">
              <a:rPr lang="pt-PT" smtClean="0">
                <a:solidFill>
                  <a:prstClr val="black">
                    <a:tint val="75000"/>
                  </a:prstClr>
                </a:solidFill>
              </a:rPr>
              <a:pPr/>
              <a:t>22/04/2023</a:t>
            </a:fld>
            <a:endParaRPr lang="pt-PT">
              <a:solidFill>
                <a:prstClr val="black">
                  <a:tint val="75000"/>
                </a:prstClr>
              </a:solidFill>
            </a:endParaRPr>
          </a:p>
        </p:txBody>
      </p:sp>
      <p:sp>
        <p:nvSpPr>
          <p:cNvPr id="6" name="Marcador de Posição do Rodapé 5"/>
          <p:cNvSpPr>
            <a:spLocks noGrp="1"/>
          </p:cNvSpPr>
          <p:nvPr>
            <p:ph type="ftr" sz="quarter" idx="11"/>
          </p:nvPr>
        </p:nvSpPr>
        <p:spPr/>
        <p:txBody>
          <a:bodyPr/>
          <a:lstStyle/>
          <a:p>
            <a:endParaRPr lang="pt-PT">
              <a:solidFill>
                <a:prstClr val="black">
                  <a:tint val="75000"/>
                </a:prstClr>
              </a:solidFill>
            </a:endParaRPr>
          </a:p>
        </p:txBody>
      </p:sp>
      <p:sp>
        <p:nvSpPr>
          <p:cNvPr id="7" name="Marcador de Posição do Número do Diapositivo 6"/>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354798617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9CF0D7FD-4BA9-48B1-BED7-C6E54C75C1D0}" type="datetimeFigureOut">
              <a:rPr lang="pt-PT" smtClean="0">
                <a:solidFill>
                  <a:prstClr val="black">
                    <a:tint val="75000"/>
                  </a:prstClr>
                </a:solidFill>
              </a:rPr>
              <a:pPr/>
              <a:t>22/04/2023</a:t>
            </a:fld>
            <a:endParaRPr lang="pt-PT">
              <a:solidFill>
                <a:prstClr val="black">
                  <a:tint val="75000"/>
                </a:prstClr>
              </a:solidFill>
            </a:endParaRPr>
          </a:p>
        </p:txBody>
      </p:sp>
      <p:sp>
        <p:nvSpPr>
          <p:cNvPr id="5" name="Marcador de Posição do Rodapé 4"/>
          <p:cNvSpPr>
            <a:spLocks noGrp="1"/>
          </p:cNvSpPr>
          <p:nvPr>
            <p:ph type="ftr" sz="quarter" idx="11"/>
          </p:nvPr>
        </p:nvSpPr>
        <p:spPr/>
        <p:txBody>
          <a:bodyPr/>
          <a:lstStyle/>
          <a:p>
            <a:endParaRPr lang="pt-PT">
              <a:solidFill>
                <a:prstClr val="black">
                  <a:tint val="75000"/>
                </a:prstClr>
              </a:solidFill>
            </a:endParaRPr>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61917784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457200" y="274638"/>
            <a:ext cx="6019800" cy="5851525"/>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9CF0D7FD-4BA9-48B1-BED7-C6E54C75C1D0}" type="datetimeFigureOut">
              <a:rPr lang="pt-PT" smtClean="0">
                <a:solidFill>
                  <a:prstClr val="black">
                    <a:tint val="75000"/>
                  </a:prstClr>
                </a:solidFill>
              </a:rPr>
              <a:pPr/>
              <a:t>22/04/2023</a:t>
            </a:fld>
            <a:endParaRPr lang="pt-PT">
              <a:solidFill>
                <a:prstClr val="black">
                  <a:tint val="75000"/>
                </a:prstClr>
              </a:solidFill>
            </a:endParaRPr>
          </a:p>
        </p:txBody>
      </p:sp>
      <p:sp>
        <p:nvSpPr>
          <p:cNvPr id="5" name="Marcador de Posição do Rodapé 4"/>
          <p:cNvSpPr>
            <a:spLocks noGrp="1"/>
          </p:cNvSpPr>
          <p:nvPr>
            <p:ph type="ftr" sz="quarter" idx="11"/>
          </p:nvPr>
        </p:nvSpPr>
        <p:spPr/>
        <p:txBody>
          <a:bodyPr/>
          <a:lstStyle/>
          <a:p>
            <a:endParaRPr lang="pt-PT">
              <a:solidFill>
                <a:prstClr val="black">
                  <a:tint val="75000"/>
                </a:prstClr>
              </a:solidFill>
            </a:endParaRPr>
          </a:p>
        </p:txBody>
      </p:sp>
      <p:sp>
        <p:nvSpPr>
          <p:cNvPr id="6" name="Marcador de Posição do Número do Diapositivo 5"/>
          <p:cNvSpPr>
            <a:spLocks noGrp="1"/>
          </p:cNvSpPr>
          <p:nvPr>
            <p:ph type="sldNum" sz="quarter" idx="12"/>
          </p:nvPr>
        </p:nvSpPr>
        <p:spPr/>
        <p:txBody>
          <a:body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1086261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a Data 4"/>
          <p:cNvSpPr>
            <a:spLocks noGrp="1"/>
          </p:cNvSpPr>
          <p:nvPr>
            <p:ph type="dt" sz="half" idx="10"/>
          </p:nvPr>
        </p:nvSpPr>
        <p:spPr/>
        <p:txBody>
          <a:bodyPr/>
          <a:lstStyle/>
          <a:p>
            <a:fld id="{9CF0D7FD-4BA9-48B1-BED7-C6E54C75C1D0}" type="datetimeFigureOut">
              <a:rPr lang="pt-PT" smtClean="0"/>
              <a:pPr/>
              <a:t>22/04/2023</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AA03C81C-4B30-4820-898F-9929C8C87551}" type="slidenum">
              <a:rPr lang="pt-PT" smtClean="0"/>
              <a:pPr/>
              <a:t>‹nº›</a:t>
            </a:fld>
            <a:endParaRPr lang="pt-P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Marcador de Posição da Data 6"/>
          <p:cNvSpPr>
            <a:spLocks noGrp="1"/>
          </p:cNvSpPr>
          <p:nvPr>
            <p:ph type="dt" sz="half" idx="10"/>
          </p:nvPr>
        </p:nvSpPr>
        <p:spPr/>
        <p:txBody>
          <a:bodyPr/>
          <a:lstStyle/>
          <a:p>
            <a:fld id="{9CF0D7FD-4BA9-48B1-BED7-C6E54C75C1D0}" type="datetimeFigureOut">
              <a:rPr lang="pt-PT" smtClean="0"/>
              <a:pPr/>
              <a:t>22/04/2023</a:t>
            </a:fld>
            <a:endParaRPr lang="pt-PT"/>
          </a:p>
        </p:txBody>
      </p:sp>
      <p:sp>
        <p:nvSpPr>
          <p:cNvPr id="8" name="Marcador de Posição do Rodapé 7"/>
          <p:cNvSpPr>
            <a:spLocks noGrp="1"/>
          </p:cNvSpPr>
          <p:nvPr>
            <p:ph type="ftr" sz="quarter" idx="11"/>
          </p:nvPr>
        </p:nvSpPr>
        <p:spPr/>
        <p:txBody>
          <a:bodyPr/>
          <a:lstStyle/>
          <a:p>
            <a:endParaRPr lang="pt-PT"/>
          </a:p>
        </p:txBody>
      </p:sp>
      <p:sp>
        <p:nvSpPr>
          <p:cNvPr id="9" name="Marcador de Posição do Número do Diapositivo 8"/>
          <p:cNvSpPr>
            <a:spLocks noGrp="1"/>
          </p:cNvSpPr>
          <p:nvPr>
            <p:ph type="sldNum" sz="quarter" idx="12"/>
          </p:nvPr>
        </p:nvSpPr>
        <p:spPr/>
        <p:txBody>
          <a:bodyPr/>
          <a:lstStyle/>
          <a:p>
            <a:fld id="{AA03C81C-4B30-4820-898F-9929C8C87551}" type="slidenum">
              <a:rPr lang="pt-PT" smtClean="0"/>
              <a:pPr/>
              <a:t>‹nº›</a:t>
            </a:fld>
            <a:endParaRPr lang="pt-P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a Data 2"/>
          <p:cNvSpPr>
            <a:spLocks noGrp="1"/>
          </p:cNvSpPr>
          <p:nvPr>
            <p:ph type="dt" sz="half" idx="10"/>
          </p:nvPr>
        </p:nvSpPr>
        <p:spPr/>
        <p:txBody>
          <a:bodyPr/>
          <a:lstStyle/>
          <a:p>
            <a:fld id="{9CF0D7FD-4BA9-48B1-BED7-C6E54C75C1D0}" type="datetimeFigureOut">
              <a:rPr lang="pt-PT" smtClean="0"/>
              <a:pPr/>
              <a:t>22/04/2023</a:t>
            </a:fld>
            <a:endParaRPr lang="pt-PT"/>
          </a:p>
        </p:txBody>
      </p:sp>
      <p:sp>
        <p:nvSpPr>
          <p:cNvPr id="4" name="Marcador de Posição do Rodapé 3"/>
          <p:cNvSpPr>
            <a:spLocks noGrp="1"/>
          </p:cNvSpPr>
          <p:nvPr>
            <p:ph type="ftr" sz="quarter" idx="11"/>
          </p:nvPr>
        </p:nvSpPr>
        <p:spPr/>
        <p:txBody>
          <a:bodyPr/>
          <a:lstStyle/>
          <a:p>
            <a:endParaRPr lang="pt-PT"/>
          </a:p>
        </p:txBody>
      </p:sp>
      <p:sp>
        <p:nvSpPr>
          <p:cNvPr id="5" name="Marcador de Posição do Número do Diapositivo 4"/>
          <p:cNvSpPr>
            <a:spLocks noGrp="1"/>
          </p:cNvSpPr>
          <p:nvPr>
            <p:ph type="sldNum" sz="quarter" idx="12"/>
          </p:nvPr>
        </p:nvSpPr>
        <p:spPr/>
        <p:txBody>
          <a:bodyPr/>
          <a:lstStyle/>
          <a:p>
            <a:fld id="{AA03C81C-4B30-4820-898F-9929C8C87551}" type="slidenum">
              <a:rPr lang="pt-PT" smtClean="0"/>
              <a:pPr/>
              <a:t>‹nº›</a:t>
            </a:fld>
            <a:endParaRPr lang="pt-P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
          <p:cNvSpPr>
            <a:spLocks noGrp="1"/>
          </p:cNvSpPr>
          <p:nvPr>
            <p:ph type="dt" sz="half" idx="10"/>
          </p:nvPr>
        </p:nvSpPr>
        <p:spPr/>
        <p:txBody>
          <a:bodyPr/>
          <a:lstStyle/>
          <a:p>
            <a:fld id="{9CF0D7FD-4BA9-48B1-BED7-C6E54C75C1D0}" type="datetimeFigureOut">
              <a:rPr lang="pt-PT" smtClean="0"/>
              <a:pPr/>
              <a:t>22/04/2023</a:t>
            </a:fld>
            <a:endParaRPr lang="pt-PT"/>
          </a:p>
        </p:txBody>
      </p:sp>
      <p:sp>
        <p:nvSpPr>
          <p:cNvPr id="3" name="Marcador de Posição do Rodapé 2"/>
          <p:cNvSpPr>
            <a:spLocks noGrp="1"/>
          </p:cNvSpPr>
          <p:nvPr>
            <p:ph type="ftr" sz="quarter" idx="11"/>
          </p:nvPr>
        </p:nvSpPr>
        <p:spPr/>
        <p:txBody>
          <a:bodyPr/>
          <a:lstStyle/>
          <a:p>
            <a:endParaRPr lang="pt-PT"/>
          </a:p>
        </p:txBody>
      </p:sp>
      <p:sp>
        <p:nvSpPr>
          <p:cNvPr id="4" name="Marcador de Posição do Número do Diapositivo 3"/>
          <p:cNvSpPr>
            <a:spLocks noGrp="1"/>
          </p:cNvSpPr>
          <p:nvPr>
            <p:ph type="sldNum" sz="quarter" idx="12"/>
          </p:nvPr>
        </p:nvSpPr>
        <p:spPr/>
        <p:txBody>
          <a:bodyPr/>
          <a:lstStyle/>
          <a:p>
            <a:fld id="{AA03C81C-4B30-4820-898F-9929C8C87551}" type="slidenum">
              <a:rPr lang="pt-PT" smtClean="0"/>
              <a:pPr/>
              <a:t>‹nº›</a:t>
            </a:fld>
            <a:endParaRPr lang="pt-P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9CF0D7FD-4BA9-48B1-BED7-C6E54C75C1D0}" type="datetimeFigureOut">
              <a:rPr lang="pt-PT" smtClean="0"/>
              <a:pPr/>
              <a:t>22/04/2023</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AA03C81C-4B30-4820-898F-9929C8C87551}" type="slidenum">
              <a:rPr lang="pt-PT" smtClean="0"/>
              <a:pPr/>
              <a:t>‹nº›</a:t>
            </a:fld>
            <a:endParaRPr lang="pt-P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Marcador de Posição do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9CF0D7FD-4BA9-48B1-BED7-C6E54C75C1D0}" type="datetimeFigureOut">
              <a:rPr lang="pt-PT" smtClean="0"/>
              <a:pPr/>
              <a:t>22/04/2023</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AA03C81C-4B30-4820-898F-9929C8C87551}" type="slidenum">
              <a:rPr lang="pt-PT" smtClean="0"/>
              <a:pPr/>
              <a:t>‹nº›</a:t>
            </a:fld>
            <a:endParaRPr lang="pt-P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PT" smtClean="0"/>
              <a:t>Clique para editar o estilo</a:t>
            </a:r>
            <a:endParaRPr lang="pt-PT"/>
          </a:p>
        </p:txBody>
      </p:sp>
      <p:sp>
        <p:nvSpPr>
          <p:cNvPr id="3" name="Marcador de Posição do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F0D7FD-4BA9-48B1-BED7-C6E54C75C1D0}" type="datetimeFigureOut">
              <a:rPr lang="pt-PT" smtClean="0"/>
              <a:pPr/>
              <a:t>22/04/2023</a:t>
            </a:fld>
            <a:endParaRPr lang="pt-PT"/>
          </a:p>
        </p:txBody>
      </p:sp>
      <p:sp>
        <p:nvSpPr>
          <p:cNvPr id="5" name="Marcador de Posição do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PT"/>
          </a:p>
        </p:txBody>
      </p:sp>
      <p:sp>
        <p:nvSpPr>
          <p:cNvPr id="6" name="Marcador de Posição do Número do Diapositivo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03C81C-4B30-4820-898F-9929C8C87551}" type="slidenum">
              <a:rPr lang="pt-PT" smtClean="0"/>
              <a:pPr/>
              <a:t>‹nº›</a:t>
            </a:fld>
            <a:endParaRPr lang="pt-P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PT" smtClean="0"/>
              <a:t>Clique para editar o estilo</a:t>
            </a:r>
            <a:endParaRPr lang="pt-PT"/>
          </a:p>
        </p:txBody>
      </p:sp>
      <p:sp>
        <p:nvSpPr>
          <p:cNvPr id="3" name="Marcador de Posição do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F0D7FD-4BA9-48B1-BED7-C6E54C75C1D0}" type="datetimeFigureOut">
              <a:rPr lang="pt-PT" smtClean="0">
                <a:solidFill>
                  <a:prstClr val="black">
                    <a:tint val="75000"/>
                  </a:prstClr>
                </a:solidFill>
              </a:rPr>
              <a:pPr/>
              <a:t>22/04/2023</a:t>
            </a:fld>
            <a:endParaRPr lang="pt-PT">
              <a:solidFill>
                <a:prstClr val="black">
                  <a:tint val="75000"/>
                </a:prstClr>
              </a:solidFill>
            </a:endParaRPr>
          </a:p>
        </p:txBody>
      </p:sp>
      <p:sp>
        <p:nvSpPr>
          <p:cNvPr id="5" name="Marcador de Posição do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PT">
              <a:solidFill>
                <a:prstClr val="black">
                  <a:tint val="75000"/>
                </a:prstClr>
              </a:solidFill>
            </a:endParaRPr>
          </a:p>
        </p:txBody>
      </p:sp>
      <p:sp>
        <p:nvSpPr>
          <p:cNvPr id="6" name="Marcador de Posição do Número do Diapositivo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28014843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PT" smtClean="0"/>
              <a:t>Clique para editar o estilo</a:t>
            </a:r>
            <a:endParaRPr lang="pt-PT"/>
          </a:p>
        </p:txBody>
      </p:sp>
      <p:sp>
        <p:nvSpPr>
          <p:cNvPr id="3" name="Marcador de Posição do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F0D7FD-4BA9-48B1-BED7-C6E54C75C1D0}" type="datetimeFigureOut">
              <a:rPr lang="pt-PT" smtClean="0">
                <a:solidFill>
                  <a:prstClr val="black">
                    <a:tint val="75000"/>
                  </a:prstClr>
                </a:solidFill>
              </a:rPr>
              <a:pPr/>
              <a:t>22/04/2023</a:t>
            </a:fld>
            <a:endParaRPr lang="pt-PT">
              <a:solidFill>
                <a:prstClr val="black">
                  <a:tint val="75000"/>
                </a:prstClr>
              </a:solidFill>
            </a:endParaRPr>
          </a:p>
        </p:txBody>
      </p:sp>
      <p:sp>
        <p:nvSpPr>
          <p:cNvPr id="5" name="Marcador de Posição do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PT">
              <a:solidFill>
                <a:prstClr val="black">
                  <a:tint val="75000"/>
                </a:prstClr>
              </a:solidFill>
            </a:endParaRPr>
          </a:p>
        </p:txBody>
      </p:sp>
      <p:sp>
        <p:nvSpPr>
          <p:cNvPr id="6" name="Marcador de Posição do Número do Diapositivo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03C81C-4B30-4820-898F-9929C8C87551}" type="slidenum">
              <a:rPr lang="pt-PT" smtClean="0">
                <a:solidFill>
                  <a:prstClr val="black">
                    <a:tint val="75000"/>
                  </a:prstClr>
                </a:solidFill>
              </a:rPr>
              <a:pPr/>
              <a:t>‹nº›</a:t>
            </a:fld>
            <a:endParaRPr lang="pt-PT">
              <a:solidFill>
                <a:prstClr val="black">
                  <a:tint val="75000"/>
                </a:prstClr>
              </a:solidFill>
            </a:endParaRPr>
          </a:p>
        </p:txBody>
      </p:sp>
    </p:spTree>
    <p:extLst>
      <p:ext uri="{BB962C8B-B14F-4D97-AF65-F5344CB8AC3E}">
        <p14:creationId xmlns:p14="http://schemas.microsoft.com/office/powerpoint/2010/main" val="1933211844"/>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g"/><Relationship Id="rId1" Type="http://schemas.openxmlformats.org/officeDocument/2006/relationships/slideLayout" Target="../slideLayouts/slideLayout13.xml"/><Relationship Id="rId4" Type="http://schemas.openxmlformats.org/officeDocument/2006/relationships/image" Target="../media/image4.emf"/></Relationships>
</file>

<file path=ppt/slides/_rels/slide1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g"/><Relationship Id="rId1" Type="http://schemas.openxmlformats.org/officeDocument/2006/relationships/slideLayout" Target="../slideLayouts/slideLayout13.xml"/><Relationship Id="rId4" Type="http://schemas.openxmlformats.org/officeDocument/2006/relationships/image" Target="../media/image4.emf"/></Relationships>
</file>

<file path=ppt/slides/_rels/slide1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g"/><Relationship Id="rId1" Type="http://schemas.openxmlformats.org/officeDocument/2006/relationships/slideLayout" Target="../slideLayouts/slideLayout13.xml"/><Relationship Id="rId4" Type="http://schemas.openxmlformats.org/officeDocument/2006/relationships/image" Target="../media/image4.emf"/></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hyperlink" Target="http://www.imtonline.pt/index.php/9-uncategorised/2305-apoio-transportes-merc032022" TargetMode="External"/><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Rectângulo 4"/>
          <p:cNvSpPr/>
          <p:nvPr/>
        </p:nvSpPr>
        <p:spPr>
          <a:xfrm>
            <a:off x="899592" y="1006570"/>
            <a:ext cx="6408712" cy="892552"/>
          </a:xfrm>
          <a:prstGeom prst="rect">
            <a:avLst/>
          </a:prstGeom>
        </p:spPr>
        <p:txBody>
          <a:bodyPr wrap="square">
            <a:spAutoFit/>
          </a:bodyPr>
          <a:lstStyle/>
          <a:p>
            <a:r>
              <a:rPr lang="pt-PT" sz="2800" b="1" dirty="0" smtClean="0">
                <a:solidFill>
                  <a:schemeClr val="tx2"/>
                </a:solidFill>
              </a:rPr>
              <a:t>Instituições e Políticas de Regulação</a:t>
            </a:r>
          </a:p>
          <a:p>
            <a:r>
              <a:rPr lang="pt-PT" sz="2400" dirty="0" smtClean="0">
                <a:solidFill>
                  <a:schemeClr val="tx1">
                    <a:lumMod val="85000"/>
                    <a:lumOff val="15000"/>
                  </a:schemeClr>
                </a:solidFill>
              </a:rPr>
              <a:t>Ano letivo 2022/2023</a:t>
            </a:r>
          </a:p>
        </p:txBody>
      </p:sp>
      <p:sp>
        <p:nvSpPr>
          <p:cNvPr id="6" name="Rectângulo 5"/>
          <p:cNvSpPr/>
          <p:nvPr/>
        </p:nvSpPr>
        <p:spPr>
          <a:xfrm>
            <a:off x="899592" y="5120897"/>
            <a:ext cx="5472608" cy="707886"/>
          </a:xfrm>
          <a:prstGeom prst="rect">
            <a:avLst/>
          </a:prstGeom>
        </p:spPr>
        <p:txBody>
          <a:bodyPr wrap="square">
            <a:spAutoFit/>
          </a:bodyPr>
          <a:lstStyle/>
          <a:p>
            <a:r>
              <a:rPr lang="pt-PT" sz="2000" b="1" dirty="0">
                <a:solidFill>
                  <a:schemeClr val="tx2"/>
                </a:solidFill>
              </a:rPr>
              <a:t>Mestrado em </a:t>
            </a:r>
            <a:r>
              <a:rPr lang="pt-PT" sz="2000" b="1" dirty="0" smtClean="0">
                <a:solidFill>
                  <a:schemeClr val="tx2"/>
                </a:solidFill>
              </a:rPr>
              <a:t>Administração Pública</a:t>
            </a:r>
          </a:p>
          <a:p>
            <a:r>
              <a:rPr lang="pt-PT" sz="2000" b="1" dirty="0" smtClean="0">
                <a:solidFill>
                  <a:schemeClr val="tx2"/>
                </a:solidFill>
              </a:rPr>
              <a:t>Susana Paulino </a:t>
            </a:r>
            <a:endParaRPr lang="pt-PT" sz="2000" dirty="0">
              <a:solidFill>
                <a:schemeClr val="tx2"/>
              </a:solidFill>
            </a:endParaRPr>
          </a:p>
        </p:txBody>
      </p:sp>
      <p:sp>
        <p:nvSpPr>
          <p:cNvPr id="8" name="Rectângulo 7"/>
          <p:cNvSpPr/>
          <p:nvPr/>
        </p:nvSpPr>
        <p:spPr>
          <a:xfrm>
            <a:off x="911872" y="2299702"/>
            <a:ext cx="4236191" cy="584775"/>
          </a:xfrm>
          <a:prstGeom prst="rect">
            <a:avLst/>
          </a:prstGeom>
        </p:spPr>
        <p:txBody>
          <a:bodyPr wrap="square">
            <a:spAutoFit/>
          </a:bodyPr>
          <a:lstStyle/>
          <a:p>
            <a:r>
              <a:rPr lang="pt-PT" sz="1600" b="1" dirty="0" smtClean="0">
                <a:solidFill>
                  <a:schemeClr val="tx2"/>
                </a:solidFill>
              </a:rPr>
              <a:t>Aula 8 - 15/04/2023</a:t>
            </a:r>
          </a:p>
          <a:p>
            <a:endParaRPr lang="pt-PT" sz="1600" dirty="0">
              <a:solidFill>
                <a:schemeClr val="tx2"/>
              </a:solidFill>
            </a:endParaRPr>
          </a:p>
        </p:txBody>
      </p:sp>
      <p:sp>
        <p:nvSpPr>
          <p:cNvPr id="2" name="Rectângulo 1"/>
          <p:cNvSpPr/>
          <p:nvPr/>
        </p:nvSpPr>
        <p:spPr>
          <a:xfrm>
            <a:off x="945272" y="2679303"/>
            <a:ext cx="6002992" cy="276999"/>
          </a:xfrm>
          <a:prstGeom prst="rect">
            <a:avLst/>
          </a:prstGeom>
        </p:spPr>
        <p:txBody>
          <a:bodyPr wrap="square">
            <a:spAutoFit/>
          </a:bodyPr>
          <a:lstStyle/>
          <a:p>
            <a:r>
              <a:rPr lang="pt-PT" sz="1200" dirty="0" smtClean="0"/>
              <a:t>Auxílios de Estado</a:t>
            </a:r>
          </a:p>
        </p:txBody>
      </p:sp>
    </p:spTree>
    <p:extLst>
      <p:ext uri="{BB962C8B-B14F-4D97-AF65-F5344CB8AC3E}">
        <p14:creationId xmlns:p14="http://schemas.microsoft.com/office/powerpoint/2010/main" val="5940902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CaixaDeTexto 1"/>
          <p:cNvSpPr txBox="1"/>
          <p:nvPr/>
        </p:nvSpPr>
        <p:spPr>
          <a:xfrm>
            <a:off x="574998" y="384544"/>
            <a:ext cx="8381131" cy="464871"/>
          </a:xfrm>
          <a:prstGeom prst="rect">
            <a:avLst/>
          </a:prstGeom>
          <a:noFill/>
        </p:spPr>
        <p:txBody>
          <a:bodyPr wrap="square" rtlCol="0">
            <a:spAutoFit/>
          </a:bodyPr>
          <a:lstStyle/>
          <a:p>
            <a:pPr>
              <a:lnSpc>
                <a:spcPct val="150000"/>
              </a:lnSpc>
            </a:pPr>
            <a:r>
              <a:rPr lang="pt-PT" b="1" dirty="0">
                <a:solidFill>
                  <a:srgbClr val="1F497D"/>
                </a:solidFill>
                <a:latin typeface="Calibri"/>
              </a:rPr>
              <a:t>Exceções ao princípio da incompatibilidade dos auxílios de </a:t>
            </a:r>
            <a:r>
              <a:rPr lang="pt-PT" b="1" dirty="0" smtClean="0">
                <a:solidFill>
                  <a:srgbClr val="1F497D"/>
                </a:solidFill>
                <a:latin typeface="Calibri"/>
              </a:rPr>
              <a:t>Estado</a:t>
            </a:r>
            <a:endParaRPr lang="pt-PT" b="1" dirty="0">
              <a:solidFill>
                <a:srgbClr val="1F497D"/>
              </a:solidFill>
              <a:latin typeface="Calibri"/>
            </a:endParaRPr>
          </a:p>
        </p:txBody>
      </p:sp>
      <p:sp>
        <p:nvSpPr>
          <p:cNvPr id="6" name="Retângulo 5"/>
          <p:cNvSpPr/>
          <p:nvPr/>
        </p:nvSpPr>
        <p:spPr>
          <a:xfrm>
            <a:off x="395536" y="1556792"/>
            <a:ext cx="8107510" cy="1200329"/>
          </a:xfrm>
          <a:prstGeom prst="rect">
            <a:avLst/>
          </a:prstGeom>
        </p:spPr>
        <p:txBody>
          <a:bodyPr wrap="square">
            <a:spAutoFit/>
          </a:bodyPr>
          <a:lstStyle/>
          <a:p>
            <a:pPr>
              <a:lnSpc>
                <a:spcPct val="150000"/>
              </a:lnSpc>
            </a:pPr>
            <a:r>
              <a:rPr lang="pt-PT" sz="1600" dirty="0">
                <a:solidFill>
                  <a:prstClr val="black">
                    <a:lumMod val="85000"/>
                    <a:lumOff val="15000"/>
                  </a:prstClr>
                </a:solidFill>
                <a:latin typeface="Calibri"/>
              </a:rPr>
              <a:t>Apesar de, por regra, os auxílios de Estado serem incompatíveis com o mercado interno e, por conseguinte, proibidos, estão previstas no n.º 2 e n.º 3 do artigo 107.º do TFUE algumas derrogações a este princípio de </a:t>
            </a:r>
            <a:r>
              <a:rPr lang="pt-PT" sz="1600" dirty="0" smtClean="0">
                <a:solidFill>
                  <a:prstClr val="black">
                    <a:lumMod val="85000"/>
                    <a:lumOff val="15000"/>
                  </a:prstClr>
                </a:solidFill>
                <a:latin typeface="Calibri"/>
              </a:rPr>
              <a:t>incompatibilidade.</a:t>
            </a:r>
            <a:endParaRPr lang="pt-PT" sz="1600" dirty="0">
              <a:solidFill>
                <a:prstClr val="black">
                  <a:lumMod val="85000"/>
                  <a:lumOff val="15000"/>
                </a:prstClr>
              </a:solidFill>
              <a:latin typeface="Calibri"/>
            </a:endParaRPr>
          </a:p>
        </p:txBody>
      </p:sp>
      <p:sp>
        <p:nvSpPr>
          <p:cNvPr id="7" name="Retângulo 6"/>
          <p:cNvSpPr/>
          <p:nvPr/>
        </p:nvSpPr>
        <p:spPr>
          <a:xfrm>
            <a:off x="395536" y="3573016"/>
            <a:ext cx="8107510" cy="1938992"/>
          </a:xfrm>
          <a:prstGeom prst="rect">
            <a:avLst/>
          </a:prstGeom>
        </p:spPr>
        <p:txBody>
          <a:bodyPr wrap="square">
            <a:spAutoFit/>
          </a:bodyPr>
          <a:lstStyle/>
          <a:p>
            <a:pPr>
              <a:lnSpc>
                <a:spcPct val="150000"/>
              </a:lnSpc>
            </a:pPr>
            <a:r>
              <a:rPr lang="pt-PT" sz="1600" b="1" dirty="0" smtClean="0">
                <a:solidFill>
                  <a:prstClr val="black">
                    <a:lumMod val="85000"/>
                    <a:lumOff val="15000"/>
                  </a:prstClr>
                </a:solidFill>
                <a:latin typeface="Calibri"/>
              </a:rPr>
              <a:t>Art.º 107 n.º 2 do TFUE – derrogações automáticas</a:t>
            </a:r>
          </a:p>
          <a:p>
            <a:pPr fontAlgn="base">
              <a:lnSpc>
                <a:spcPct val="150000"/>
              </a:lnSpc>
            </a:pPr>
            <a:r>
              <a:rPr lang="pt-PT" sz="1600" dirty="0" smtClean="0">
                <a:solidFill>
                  <a:prstClr val="black">
                    <a:lumMod val="85000"/>
                    <a:lumOff val="15000"/>
                  </a:prstClr>
                </a:solidFill>
                <a:latin typeface="Calibri"/>
              </a:rPr>
              <a:t>Auxílios </a:t>
            </a:r>
            <a:r>
              <a:rPr lang="pt-PT" sz="1600" dirty="0">
                <a:solidFill>
                  <a:prstClr val="black">
                    <a:lumMod val="85000"/>
                    <a:lumOff val="15000"/>
                  </a:prstClr>
                </a:solidFill>
                <a:latin typeface="Calibri"/>
              </a:rPr>
              <a:t>de natureza social, atribuídos a consumidores individuais, com a condição de serem concedidos sem discriminação ligada à origem dos produtos em causa e auxílios concedidos para remediar danos causados por calamidades naturais ou por outros acontecimentos extraordinários.</a:t>
            </a:r>
          </a:p>
        </p:txBody>
      </p:sp>
    </p:spTree>
    <p:extLst>
      <p:ext uri="{BB962C8B-B14F-4D97-AF65-F5344CB8AC3E}">
        <p14:creationId xmlns:p14="http://schemas.microsoft.com/office/powerpoint/2010/main" val="23068352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CaixaDeTexto 1"/>
          <p:cNvSpPr txBox="1"/>
          <p:nvPr/>
        </p:nvSpPr>
        <p:spPr>
          <a:xfrm>
            <a:off x="574998" y="384544"/>
            <a:ext cx="8381131" cy="464871"/>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pt-PT" sz="1800" b="1" i="0" u="none" strike="noStrike" kern="1200" cap="none" spc="0" normalizeH="0" baseline="0" noProof="0" dirty="0">
                <a:ln>
                  <a:noFill/>
                </a:ln>
                <a:solidFill>
                  <a:srgbClr val="1F497D"/>
                </a:solidFill>
                <a:effectLst/>
                <a:uLnTx/>
                <a:uFillTx/>
                <a:latin typeface="Calibri"/>
                <a:ea typeface="+mn-ea"/>
                <a:cs typeface="+mn-cs"/>
              </a:rPr>
              <a:t>Exceções ao princípio da incompatibilidade dos auxílios de </a:t>
            </a:r>
            <a:r>
              <a:rPr kumimoji="0" lang="pt-PT" sz="1800" b="1" i="0" u="none" strike="noStrike" kern="1200" cap="none" spc="0" normalizeH="0" baseline="0" noProof="0" dirty="0" smtClean="0">
                <a:ln>
                  <a:noFill/>
                </a:ln>
                <a:solidFill>
                  <a:srgbClr val="1F497D"/>
                </a:solidFill>
                <a:effectLst/>
                <a:uLnTx/>
                <a:uFillTx/>
                <a:latin typeface="Calibri"/>
                <a:ea typeface="+mn-ea"/>
                <a:cs typeface="+mn-cs"/>
              </a:rPr>
              <a:t>Estado</a:t>
            </a:r>
            <a:endParaRPr kumimoji="0" lang="pt-PT" sz="1800" b="1" i="0" u="none" strike="noStrike" kern="1200" cap="none" spc="0" normalizeH="0" baseline="0" noProof="0" dirty="0">
              <a:ln>
                <a:noFill/>
              </a:ln>
              <a:solidFill>
                <a:srgbClr val="1F497D"/>
              </a:solidFill>
              <a:effectLst/>
              <a:uLnTx/>
              <a:uFillTx/>
              <a:latin typeface="Calibri"/>
              <a:ea typeface="+mn-ea"/>
              <a:cs typeface="+mn-cs"/>
            </a:endParaRPr>
          </a:p>
        </p:txBody>
      </p:sp>
      <p:sp>
        <p:nvSpPr>
          <p:cNvPr id="8" name="Retângulo 7"/>
          <p:cNvSpPr/>
          <p:nvPr/>
        </p:nvSpPr>
        <p:spPr>
          <a:xfrm>
            <a:off x="323528" y="883695"/>
            <a:ext cx="8107510" cy="1938992"/>
          </a:xfrm>
          <a:prstGeom prst="rect">
            <a:avLst/>
          </a:prstGeom>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pt-PT" sz="1600" b="1" i="0" u="none" strike="noStrike" kern="1200" cap="none" spc="0" normalizeH="0" baseline="0" noProof="0" dirty="0" smtClean="0">
                <a:ln>
                  <a:noFill/>
                </a:ln>
                <a:solidFill>
                  <a:prstClr val="black">
                    <a:lumMod val="85000"/>
                    <a:lumOff val="15000"/>
                  </a:prstClr>
                </a:solidFill>
                <a:effectLst/>
                <a:uLnTx/>
                <a:uFillTx/>
                <a:latin typeface="Calibri"/>
                <a:ea typeface="+mn-ea"/>
                <a:cs typeface="+mn-cs"/>
              </a:rPr>
              <a:t>Art.º 107 n.º 3 do TFUE – derrogações não automáticas</a:t>
            </a:r>
          </a:p>
          <a:p>
            <a:pPr marL="0" marR="0" lvl="0" indent="0" algn="l" defTabSz="914400" rtl="0" eaLnBrk="1" fontAlgn="base" latinLnBrk="0" hangingPunct="1">
              <a:lnSpc>
                <a:spcPct val="150000"/>
              </a:lnSpc>
              <a:spcBef>
                <a:spcPts val="0"/>
              </a:spcBef>
              <a:spcAft>
                <a:spcPts val="0"/>
              </a:spcAft>
              <a:buClrTx/>
              <a:buSzTx/>
              <a:buFontTx/>
              <a:buNone/>
              <a:tabLst/>
              <a:defRPr/>
            </a:pPr>
            <a:r>
              <a:rPr kumimoji="0" lang="pt-PT" sz="1600" b="0" i="0" u="none" strike="noStrike" kern="1200" cap="none" spc="0" normalizeH="0" baseline="0" noProof="0" dirty="0" smtClean="0">
                <a:ln>
                  <a:noFill/>
                </a:ln>
                <a:solidFill>
                  <a:prstClr val="black">
                    <a:lumMod val="85000"/>
                    <a:lumOff val="15000"/>
                  </a:prstClr>
                </a:solidFill>
                <a:effectLst/>
                <a:uLnTx/>
                <a:uFillTx/>
                <a:latin typeface="Calibri"/>
                <a:ea typeface="+mn-ea"/>
                <a:cs typeface="+mn-cs"/>
              </a:rPr>
              <a:t>Auxílios de natureza social, atribuídos a consumidores individuais, com a condição de serem concedidos sem discriminação ligada à origem dos produtos em causa e auxílios concedidos para remediar danos causados por calamidades naturais ou por outros acontecimentos extraordinários.</a:t>
            </a:r>
            <a:endParaRPr kumimoji="0" lang="pt-PT" sz="1600" b="0"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p:txBody>
      </p:sp>
      <p:sp>
        <p:nvSpPr>
          <p:cNvPr id="3" name="Retângulo 2"/>
          <p:cNvSpPr/>
          <p:nvPr/>
        </p:nvSpPr>
        <p:spPr>
          <a:xfrm>
            <a:off x="467544" y="2822687"/>
            <a:ext cx="8352928" cy="2390654"/>
          </a:xfrm>
          <a:prstGeom prst="rect">
            <a:avLst/>
          </a:prstGeom>
        </p:spPr>
        <p:txBody>
          <a:bodyPr wrap="square">
            <a:spAutoFit/>
          </a:bodyPr>
          <a:lstStyle/>
          <a:p>
            <a:pPr marL="342900" lvl="0" indent="-342900" fontAlgn="base">
              <a:lnSpc>
                <a:spcPts val="1950"/>
              </a:lnSpc>
              <a:spcAft>
                <a:spcPts val="0"/>
              </a:spcAft>
              <a:buSzPts val="1000"/>
              <a:buFont typeface="Symbol" panose="05050102010706020507" pitchFamily="18" charset="2"/>
              <a:buChar char=""/>
              <a:tabLst>
                <a:tab pos="457200" algn="l"/>
              </a:tabLst>
            </a:pPr>
            <a:r>
              <a:rPr lang="pt-PT" sz="1600" dirty="0" smtClean="0">
                <a:solidFill>
                  <a:prstClr val="black">
                    <a:lumMod val="85000"/>
                    <a:lumOff val="15000"/>
                  </a:prstClr>
                </a:solidFill>
                <a:latin typeface="Calibri"/>
              </a:rPr>
              <a:t>Auxílios destinados a promover o desenvolvimento económico de regiões com nível de vida anormalmente baixo ou com grave situação de subemprego;</a:t>
            </a:r>
          </a:p>
          <a:p>
            <a:pPr marL="342900" lvl="0" indent="-342900" fontAlgn="base">
              <a:lnSpc>
                <a:spcPts val="1950"/>
              </a:lnSpc>
              <a:spcAft>
                <a:spcPts val="0"/>
              </a:spcAft>
              <a:buSzPts val="1000"/>
              <a:buFont typeface="Symbol" panose="05050102010706020507" pitchFamily="18" charset="2"/>
              <a:buChar char=""/>
              <a:tabLst>
                <a:tab pos="457200" algn="l"/>
              </a:tabLst>
            </a:pPr>
            <a:r>
              <a:rPr lang="pt-PT" sz="1600" dirty="0" smtClean="0">
                <a:solidFill>
                  <a:prstClr val="black">
                    <a:lumMod val="85000"/>
                    <a:lumOff val="15000"/>
                  </a:prstClr>
                </a:solidFill>
                <a:latin typeface="Calibri"/>
              </a:rPr>
              <a:t>Auxílios destinados a fomentar a realização de um projeto de interesse europeu ou a sanar uma perturbação grave da economia de um Estado-Membro;</a:t>
            </a:r>
          </a:p>
          <a:p>
            <a:pPr marL="342900" lvl="0" indent="-342900" fontAlgn="base">
              <a:lnSpc>
                <a:spcPts val="1950"/>
              </a:lnSpc>
              <a:spcAft>
                <a:spcPts val="0"/>
              </a:spcAft>
              <a:buSzPts val="1000"/>
              <a:buFont typeface="Symbol" panose="05050102010706020507" pitchFamily="18" charset="2"/>
              <a:buChar char=""/>
              <a:tabLst>
                <a:tab pos="457200" algn="l"/>
              </a:tabLst>
            </a:pPr>
            <a:r>
              <a:rPr lang="pt-PT" sz="1600" dirty="0" smtClean="0">
                <a:solidFill>
                  <a:prstClr val="black">
                    <a:lumMod val="85000"/>
                    <a:lumOff val="15000"/>
                  </a:prstClr>
                </a:solidFill>
                <a:latin typeface="Calibri"/>
              </a:rPr>
              <a:t>Auxílios destinados a facilitar o desenvolvimento de certas atividades económicas ou regiões; quando não alterem as condições das trocas comerciais de maneira que contrariem o interesse comum;</a:t>
            </a:r>
          </a:p>
          <a:p>
            <a:pPr marL="342900" lvl="0" indent="-342900" fontAlgn="base">
              <a:lnSpc>
                <a:spcPts val="1950"/>
              </a:lnSpc>
              <a:spcAft>
                <a:spcPts val="0"/>
              </a:spcAft>
              <a:buSzPts val="1000"/>
              <a:buFont typeface="Symbol" panose="05050102010706020507" pitchFamily="18" charset="2"/>
              <a:buChar char=""/>
              <a:tabLst>
                <a:tab pos="457200" algn="l"/>
              </a:tabLst>
            </a:pPr>
            <a:r>
              <a:rPr lang="pt-PT" sz="1600" dirty="0" smtClean="0">
                <a:solidFill>
                  <a:prstClr val="black">
                    <a:lumMod val="85000"/>
                    <a:lumOff val="15000"/>
                  </a:prstClr>
                </a:solidFill>
                <a:latin typeface="Calibri"/>
              </a:rPr>
              <a:t>Auxílios destinados a promover a cultura e a conservação do património;</a:t>
            </a:r>
          </a:p>
          <a:p>
            <a:pPr marL="342900" lvl="0" indent="-342900" fontAlgn="base">
              <a:lnSpc>
                <a:spcPts val="1950"/>
              </a:lnSpc>
              <a:spcAft>
                <a:spcPts val="0"/>
              </a:spcAft>
              <a:buSzPts val="1000"/>
              <a:buFont typeface="Symbol" panose="05050102010706020507" pitchFamily="18" charset="2"/>
              <a:buChar char=""/>
              <a:tabLst>
                <a:tab pos="457200" algn="l"/>
              </a:tabLst>
            </a:pPr>
            <a:r>
              <a:rPr lang="pt-PT" sz="1600" dirty="0" smtClean="0">
                <a:solidFill>
                  <a:prstClr val="black">
                    <a:lumMod val="85000"/>
                    <a:lumOff val="15000"/>
                  </a:prstClr>
                </a:solidFill>
                <a:latin typeface="Calibri"/>
              </a:rPr>
              <a:t>Outras categorias de auxílios especificadas por decisão do Conselho.</a:t>
            </a:r>
          </a:p>
        </p:txBody>
      </p:sp>
      <p:sp>
        <p:nvSpPr>
          <p:cNvPr id="4" name="Retângulo 3"/>
          <p:cNvSpPr/>
          <p:nvPr/>
        </p:nvSpPr>
        <p:spPr>
          <a:xfrm>
            <a:off x="456108" y="5445224"/>
            <a:ext cx="8500021" cy="830997"/>
          </a:xfrm>
          <a:prstGeom prst="rect">
            <a:avLst/>
          </a:prstGeom>
        </p:spPr>
        <p:txBody>
          <a:bodyPr wrap="square">
            <a:spAutoFit/>
          </a:bodyPr>
          <a:lstStyle/>
          <a:p>
            <a:r>
              <a:rPr lang="pt-PT" sz="1600" dirty="0">
                <a:solidFill>
                  <a:prstClr val="black">
                    <a:lumMod val="85000"/>
                    <a:lumOff val="15000"/>
                  </a:prstClr>
                </a:solidFill>
                <a:latin typeface="Calibri"/>
              </a:rPr>
              <a:t>O regime comunitário de auxílios de Estado assenta num sistema de autorização prévia, nos termos do qual a Comissão Europeia determina se uma medida de auxílio que o Estado-Membro pretenda conceder pode beneficiar das derrogações previstas no n.º 2 e n.º 3 do artigo 107º do TFUE </a:t>
            </a:r>
          </a:p>
        </p:txBody>
      </p:sp>
    </p:spTree>
    <p:extLst>
      <p:ext uri="{BB962C8B-B14F-4D97-AF65-F5344CB8AC3E}">
        <p14:creationId xmlns:p14="http://schemas.microsoft.com/office/powerpoint/2010/main" val="1071811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CaixaDeTexto 1"/>
          <p:cNvSpPr txBox="1"/>
          <p:nvPr/>
        </p:nvSpPr>
        <p:spPr>
          <a:xfrm>
            <a:off x="574998" y="384544"/>
            <a:ext cx="8381131" cy="464871"/>
          </a:xfrm>
          <a:prstGeom prst="rect">
            <a:avLst/>
          </a:prstGeom>
          <a:noFill/>
        </p:spPr>
        <p:txBody>
          <a:bodyPr wrap="square" rtlCol="0">
            <a:spAutoFit/>
          </a:bodyPr>
          <a:lstStyle/>
          <a:p>
            <a:pPr lvl="0">
              <a:lnSpc>
                <a:spcPct val="150000"/>
              </a:lnSpc>
            </a:pPr>
            <a:r>
              <a:rPr lang="pt-PT" b="1" dirty="0">
                <a:solidFill>
                  <a:srgbClr val="1F497D"/>
                </a:solidFill>
                <a:latin typeface="Calibri"/>
              </a:rPr>
              <a:t>Derrogações à notificação dos </a:t>
            </a:r>
            <a:r>
              <a:rPr kumimoji="0" lang="pt-PT" sz="1800" b="1" i="0" u="none" strike="noStrike" kern="1200" cap="none" spc="0" normalizeH="0" baseline="0" noProof="0" dirty="0" smtClean="0">
                <a:ln>
                  <a:noFill/>
                </a:ln>
                <a:solidFill>
                  <a:srgbClr val="1F497D"/>
                </a:solidFill>
                <a:effectLst/>
                <a:uLnTx/>
                <a:uFillTx/>
                <a:latin typeface="Calibri"/>
                <a:ea typeface="+mn-ea"/>
                <a:cs typeface="+mn-cs"/>
              </a:rPr>
              <a:t>auxílios </a:t>
            </a:r>
            <a:r>
              <a:rPr kumimoji="0" lang="pt-PT" sz="1800" b="1" i="0" u="none" strike="noStrike" kern="1200" cap="none" spc="0" normalizeH="0" baseline="0" noProof="0" dirty="0">
                <a:ln>
                  <a:noFill/>
                </a:ln>
                <a:solidFill>
                  <a:srgbClr val="1F497D"/>
                </a:solidFill>
                <a:effectLst/>
                <a:uLnTx/>
                <a:uFillTx/>
                <a:latin typeface="Calibri"/>
                <a:ea typeface="+mn-ea"/>
                <a:cs typeface="+mn-cs"/>
              </a:rPr>
              <a:t>de </a:t>
            </a:r>
            <a:r>
              <a:rPr kumimoji="0" lang="pt-PT" sz="1800" b="1" i="0" u="none" strike="noStrike" kern="1200" cap="none" spc="0" normalizeH="0" baseline="0" noProof="0" dirty="0" smtClean="0">
                <a:ln>
                  <a:noFill/>
                </a:ln>
                <a:solidFill>
                  <a:srgbClr val="1F497D"/>
                </a:solidFill>
                <a:effectLst/>
                <a:uLnTx/>
                <a:uFillTx/>
                <a:latin typeface="Calibri"/>
                <a:ea typeface="+mn-ea"/>
                <a:cs typeface="+mn-cs"/>
              </a:rPr>
              <a:t>Estado</a:t>
            </a:r>
            <a:endParaRPr kumimoji="0" lang="pt-PT" sz="1800" b="1" i="0" u="none" strike="noStrike" kern="1200" cap="none" spc="0" normalizeH="0" baseline="0" noProof="0" dirty="0">
              <a:ln>
                <a:noFill/>
              </a:ln>
              <a:solidFill>
                <a:srgbClr val="1F497D"/>
              </a:solidFill>
              <a:effectLst/>
              <a:uLnTx/>
              <a:uFillTx/>
              <a:latin typeface="Calibri"/>
              <a:ea typeface="+mn-ea"/>
              <a:cs typeface="+mn-cs"/>
            </a:endParaRPr>
          </a:p>
        </p:txBody>
      </p:sp>
      <p:sp>
        <p:nvSpPr>
          <p:cNvPr id="3" name="Retângulo 2"/>
          <p:cNvSpPr/>
          <p:nvPr/>
        </p:nvSpPr>
        <p:spPr>
          <a:xfrm>
            <a:off x="395536" y="849415"/>
            <a:ext cx="8146404" cy="1531445"/>
          </a:xfrm>
          <a:prstGeom prst="rect">
            <a:avLst/>
          </a:prstGeom>
        </p:spPr>
        <p:txBody>
          <a:bodyPr wrap="square">
            <a:spAutoFit/>
          </a:bodyPr>
          <a:lstStyle/>
          <a:p>
            <a:pPr fontAlgn="base">
              <a:lnSpc>
                <a:spcPct val="150000"/>
              </a:lnSpc>
              <a:spcAft>
                <a:spcPts val="0"/>
              </a:spcAft>
            </a:pPr>
            <a:r>
              <a:rPr lang="pt-PT" sz="1600" dirty="0">
                <a:solidFill>
                  <a:prstClr val="black">
                    <a:lumMod val="85000"/>
                    <a:lumOff val="15000"/>
                  </a:prstClr>
                </a:solidFill>
                <a:latin typeface="Calibri"/>
              </a:rPr>
              <a:t>Todo o financiamento público que preenche os critérios enunciados no n.º 1 do artigo 107.º do TFUE constitui um auxílio de Estado e, como tal, deve ser notificado à Comissão nos termos do n.º 3 do artigo 108.º do TFUE. No entanto, e em conformidade com o artigo 108.º e 109.º do TFUE, certas categorias de auxílios podem vir a ser consideradas isentas de notificação.</a:t>
            </a:r>
          </a:p>
        </p:txBody>
      </p:sp>
      <p:sp>
        <p:nvSpPr>
          <p:cNvPr id="4" name="Retângulo 3"/>
          <p:cNvSpPr/>
          <p:nvPr/>
        </p:nvSpPr>
        <p:spPr>
          <a:xfrm>
            <a:off x="395536" y="2636912"/>
            <a:ext cx="8496944" cy="3008772"/>
          </a:xfrm>
          <a:prstGeom prst="rect">
            <a:avLst/>
          </a:prstGeom>
        </p:spPr>
        <p:txBody>
          <a:bodyPr wrap="square">
            <a:spAutoFit/>
          </a:bodyPr>
          <a:lstStyle/>
          <a:p>
            <a:pPr>
              <a:lnSpc>
                <a:spcPct val="150000"/>
              </a:lnSpc>
            </a:pPr>
            <a:r>
              <a:rPr lang="pt-PT" sz="1600" dirty="0">
                <a:solidFill>
                  <a:prstClr val="black">
                    <a:lumMod val="85000"/>
                    <a:lumOff val="15000"/>
                  </a:prstClr>
                </a:solidFill>
                <a:latin typeface="Calibri"/>
              </a:rPr>
              <a:t>As exceções à obrigatoriedade de notificação prévia à Comissão Europeia</a:t>
            </a:r>
          </a:p>
          <a:p>
            <a:pPr>
              <a:lnSpc>
                <a:spcPct val="150000"/>
              </a:lnSpc>
            </a:pPr>
            <a:r>
              <a:rPr lang="pt-PT" sz="1600" dirty="0">
                <a:solidFill>
                  <a:prstClr val="black">
                    <a:lumMod val="85000"/>
                    <a:lumOff val="15000"/>
                  </a:prstClr>
                </a:solidFill>
                <a:latin typeface="Calibri"/>
              </a:rPr>
              <a:t>1 - Regra de minimis (auxílios de reduzido valor não suscetíveis de afetar de forma significativa a concorrência intracomunitária)</a:t>
            </a:r>
          </a:p>
          <a:p>
            <a:pPr>
              <a:lnSpc>
                <a:spcPct val="150000"/>
              </a:lnSpc>
            </a:pPr>
            <a:r>
              <a:rPr lang="pt-PT" sz="1600" dirty="0">
                <a:solidFill>
                  <a:prstClr val="black">
                    <a:lumMod val="85000"/>
                    <a:lumOff val="15000"/>
                  </a:prstClr>
                </a:solidFill>
                <a:latin typeface="Calibri"/>
              </a:rPr>
              <a:t>2 – Categorias de auxílios incluídos no Regulamento Geral de Isenções por Categoria - </a:t>
            </a:r>
            <a:r>
              <a:rPr lang="pt-PT" sz="1600" i="1" dirty="0">
                <a:solidFill>
                  <a:prstClr val="black">
                    <a:lumMod val="85000"/>
                    <a:lumOff val="15000"/>
                  </a:prstClr>
                </a:solidFill>
                <a:latin typeface="Calibri"/>
              </a:rPr>
              <a:t>Regulamento (UE) n.º 651/2014, da Comissão, de 16 de junho </a:t>
            </a:r>
            <a:endParaRPr lang="pt-PT" sz="1600" i="1" dirty="0" smtClean="0">
              <a:solidFill>
                <a:prstClr val="black">
                  <a:lumMod val="85000"/>
                  <a:lumOff val="15000"/>
                </a:prstClr>
              </a:solidFill>
              <a:latin typeface="Calibri"/>
            </a:endParaRPr>
          </a:p>
          <a:p>
            <a:pPr>
              <a:lnSpc>
                <a:spcPct val="150000"/>
              </a:lnSpc>
            </a:pPr>
            <a:r>
              <a:rPr lang="pt-PT" sz="1600" dirty="0" smtClean="0">
                <a:solidFill>
                  <a:prstClr val="black">
                    <a:lumMod val="85000"/>
                    <a:lumOff val="15000"/>
                  </a:prstClr>
                </a:solidFill>
                <a:latin typeface="Calibri"/>
              </a:rPr>
              <a:t>Categorias </a:t>
            </a:r>
            <a:r>
              <a:rPr lang="pt-PT" sz="1600" dirty="0">
                <a:solidFill>
                  <a:prstClr val="black">
                    <a:lumMod val="85000"/>
                    <a:lumOff val="15000"/>
                  </a:prstClr>
                </a:solidFill>
                <a:latin typeface="Calibri"/>
              </a:rPr>
              <a:t>de auxílios de </a:t>
            </a:r>
            <a:r>
              <a:rPr lang="pt-PT" sz="1600" dirty="0" smtClean="0">
                <a:solidFill>
                  <a:prstClr val="black">
                    <a:lumMod val="85000"/>
                    <a:lumOff val="15000"/>
                  </a:prstClr>
                </a:solidFill>
                <a:latin typeface="Calibri"/>
              </a:rPr>
              <a:t>Estado que, </a:t>
            </a:r>
            <a:r>
              <a:rPr lang="pt-PT" sz="1600" dirty="0">
                <a:solidFill>
                  <a:prstClr val="black">
                    <a:lumMod val="85000"/>
                    <a:lumOff val="15000"/>
                  </a:prstClr>
                </a:solidFill>
                <a:latin typeface="Calibri"/>
              </a:rPr>
              <a:t>desde que respeitem determinados critérios, nomeadamente em termos de intensidade máxima de auxílio, estarão em condições de ser atribuídos sem causar impacto significativo nas trocas intracomunitárias</a:t>
            </a:r>
          </a:p>
        </p:txBody>
      </p:sp>
    </p:spTree>
    <p:extLst>
      <p:ext uri="{BB962C8B-B14F-4D97-AF65-F5344CB8AC3E}">
        <p14:creationId xmlns:p14="http://schemas.microsoft.com/office/powerpoint/2010/main" val="36403659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CaixaDeTexto 1"/>
          <p:cNvSpPr txBox="1"/>
          <p:nvPr/>
        </p:nvSpPr>
        <p:spPr>
          <a:xfrm>
            <a:off x="574998" y="384544"/>
            <a:ext cx="8381131" cy="464871"/>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pt-PT" sz="1800" b="1" i="0" u="none" strike="noStrike" kern="1200" cap="none" spc="0" normalizeH="0" baseline="0" noProof="0" dirty="0">
                <a:ln>
                  <a:noFill/>
                </a:ln>
                <a:solidFill>
                  <a:srgbClr val="1F497D"/>
                </a:solidFill>
                <a:effectLst/>
                <a:uLnTx/>
                <a:uFillTx/>
                <a:latin typeface="Calibri"/>
                <a:ea typeface="+mn-ea"/>
                <a:cs typeface="+mn-cs"/>
              </a:rPr>
              <a:t>Derrogações à notificação dos </a:t>
            </a:r>
            <a:r>
              <a:rPr kumimoji="0" lang="pt-PT" sz="1800" b="1" i="0" u="none" strike="noStrike" kern="1200" cap="none" spc="0" normalizeH="0" baseline="0" noProof="0" dirty="0" smtClean="0">
                <a:ln>
                  <a:noFill/>
                </a:ln>
                <a:solidFill>
                  <a:srgbClr val="1F497D"/>
                </a:solidFill>
                <a:effectLst/>
                <a:uLnTx/>
                <a:uFillTx/>
                <a:latin typeface="Calibri"/>
                <a:ea typeface="+mn-ea"/>
                <a:cs typeface="+mn-cs"/>
              </a:rPr>
              <a:t>auxílios </a:t>
            </a:r>
            <a:r>
              <a:rPr kumimoji="0" lang="pt-PT" sz="1800" b="1" i="0" u="none" strike="noStrike" kern="1200" cap="none" spc="0" normalizeH="0" baseline="0" noProof="0" dirty="0">
                <a:ln>
                  <a:noFill/>
                </a:ln>
                <a:solidFill>
                  <a:srgbClr val="1F497D"/>
                </a:solidFill>
                <a:effectLst/>
                <a:uLnTx/>
                <a:uFillTx/>
                <a:latin typeface="Calibri"/>
                <a:ea typeface="+mn-ea"/>
                <a:cs typeface="+mn-cs"/>
              </a:rPr>
              <a:t>de </a:t>
            </a:r>
            <a:r>
              <a:rPr kumimoji="0" lang="pt-PT" sz="1800" b="1" i="0" u="none" strike="noStrike" kern="1200" cap="none" spc="0" normalizeH="0" baseline="0" noProof="0" dirty="0" smtClean="0">
                <a:ln>
                  <a:noFill/>
                </a:ln>
                <a:solidFill>
                  <a:srgbClr val="1F497D"/>
                </a:solidFill>
                <a:effectLst/>
                <a:uLnTx/>
                <a:uFillTx/>
                <a:latin typeface="Calibri"/>
                <a:ea typeface="+mn-ea"/>
                <a:cs typeface="+mn-cs"/>
              </a:rPr>
              <a:t>Estado</a:t>
            </a:r>
            <a:endParaRPr kumimoji="0" lang="pt-PT" sz="1800" b="1" i="0" u="none" strike="noStrike" kern="1200" cap="none" spc="0" normalizeH="0" baseline="0" noProof="0" dirty="0">
              <a:ln>
                <a:noFill/>
              </a:ln>
              <a:solidFill>
                <a:srgbClr val="1F497D"/>
              </a:solidFill>
              <a:effectLst/>
              <a:uLnTx/>
              <a:uFillTx/>
              <a:latin typeface="Calibri"/>
              <a:ea typeface="+mn-ea"/>
              <a:cs typeface="+mn-cs"/>
            </a:endParaRPr>
          </a:p>
        </p:txBody>
      </p:sp>
      <p:sp>
        <p:nvSpPr>
          <p:cNvPr id="4" name="Retângulo 3"/>
          <p:cNvSpPr/>
          <p:nvPr/>
        </p:nvSpPr>
        <p:spPr>
          <a:xfrm>
            <a:off x="432917" y="995678"/>
            <a:ext cx="8496944" cy="423449"/>
          </a:xfrm>
          <a:prstGeom prst="rect">
            <a:avLst/>
          </a:prstGeom>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pt-PT" sz="1600" b="0" i="0" u="none" strike="noStrike" kern="1200" cap="none" spc="0" normalizeH="0" baseline="0" noProof="0" dirty="0" smtClean="0">
                <a:ln>
                  <a:noFill/>
                </a:ln>
                <a:solidFill>
                  <a:prstClr val="black">
                    <a:lumMod val="85000"/>
                    <a:lumOff val="15000"/>
                  </a:prstClr>
                </a:solidFill>
                <a:effectLst/>
                <a:uLnTx/>
                <a:uFillTx/>
                <a:latin typeface="Calibri"/>
                <a:ea typeface="+mn-ea"/>
                <a:cs typeface="+mn-cs"/>
              </a:rPr>
              <a:t>Categorias </a:t>
            </a:r>
            <a:r>
              <a:rPr kumimoji="0" lang="pt-PT" sz="1600" b="0" i="0" u="none" strike="noStrike" kern="1200" cap="none" spc="0" normalizeH="0" baseline="0" noProof="0" dirty="0">
                <a:ln>
                  <a:noFill/>
                </a:ln>
                <a:solidFill>
                  <a:prstClr val="black">
                    <a:lumMod val="85000"/>
                    <a:lumOff val="15000"/>
                  </a:prstClr>
                </a:solidFill>
                <a:effectLst/>
                <a:uLnTx/>
                <a:uFillTx/>
                <a:latin typeface="Calibri"/>
                <a:ea typeface="+mn-ea"/>
                <a:cs typeface="+mn-cs"/>
              </a:rPr>
              <a:t>de auxílios incluídos no Regulamento Geral de Isenções por </a:t>
            </a:r>
            <a:r>
              <a:rPr kumimoji="0" lang="pt-PT" sz="1600" b="0" i="0" u="none" strike="noStrike" kern="1200" cap="none" spc="0" normalizeH="0" baseline="0" noProof="0" dirty="0" smtClean="0">
                <a:ln>
                  <a:noFill/>
                </a:ln>
                <a:solidFill>
                  <a:prstClr val="black">
                    <a:lumMod val="85000"/>
                    <a:lumOff val="15000"/>
                  </a:prstClr>
                </a:solidFill>
                <a:effectLst/>
                <a:uLnTx/>
                <a:uFillTx/>
                <a:latin typeface="Calibri"/>
                <a:ea typeface="+mn-ea"/>
                <a:cs typeface="+mn-cs"/>
              </a:rPr>
              <a:t>Categoria</a:t>
            </a:r>
            <a:endParaRPr kumimoji="0" lang="pt-PT" sz="1600" b="0"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p:txBody>
      </p:sp>
      <p:sp>
        <p:nvSpPr>
          <p:cNvPr id="5" name="Retângulo 4"/>
          <p:cNvSpPr/>
          <p:nvPr/>
        </p:nvSpPr>
        <p:spPr>
          <a:xfrm>
            <a:off x="666664" y="1441467"/>
            <a:ext cx="8029450" cy="4855432"/>
          </a:xfrm>
          <a:prstGeom prst="rect">
            <a:avLst/>
          </a:prstGeom>
        </p:spPr>
        <p:txBody>
          <a:bodyPr wrap="square">
            <a:spAutoFit/>
          </a:bodyPr>
          <a:lstStyle/>
          <a:p>
            <a:pPr marL="342900" lvl="0" indent="-342900" fontAlgn="base">
              <a:lnSpc>
                <a:spcPct val="150000"/>
              </a:lnSpc>
              <a:spcAft>
                <a:spcPts val="0"/>
              </a:spcAft>
              <a:buSzPts val="1000"/>
              <a:buFont typeface="Symbol" panose="05050102010706020507" pitchFamily="18" charset="2"/>
              <a:buChar char=""/>
              <a:tabLst>
                <a:tab pos="457200" algn="l"/>
              </a:tabLst>
            </a:pPr>
            <a:r>
              <a:rPr lang="pt-PT" sz="1600" dirty="0">
                <a:solidFill>
                  <a:prstClr val="black">
                    <a:lumMod val="85000"/>
                    <a:lumOff val="15000"/>
                  </a:prstClr>
                </a:solidFill>
                <a:latin typeface="Calibri"/>
              </a:rPr>
              <a:t>Auxílios com Finalidade Regional;</a:t>
            </a:r>
          </a:p>
          <a:p>
            <a:pPr marL="342900" lvl="0" indent="-342900" fontAlgn="base">
              <a:lnSpc>
                <a:spcPct val="150000"/>
              </a:lnSpc>
              <a:spcAft>
                <a:spcPts val="0"/>
              </a:spcAft>
              <a:buSzPts val="1000"/>
              <a:buFont typeface="Symbol" panose="05050102010706020507" pitchFamily="18" charset="2"/>
              <a:buChar char=""/>
              <a:tabLst>
                <a:tab pos="457200" algn="l"/>
              </a:tabLst>
            </a:pPr>
            <a:r>
              <a:rPr lang="pt-PT" sz="1600" dirty="0">
                <a:solidFill>
                  <a:prstClr val="black">
                    <a:lumMod val="85000"/>
                    <a:lumOff val="15000"/>
                  </a:prstClr>
                </a:solidFill>
                <a:latin typeface="Calibri"/>
              </a:rPr>
              <a:t>Auxílios às PME;</a:t>
            </a:r>
          </a:p>
          <a:p>
            <a:pPr marL="342900" lvl="0" indent="-342900" fontAlgn="base">
              <a:lnSpc>
                <a:spcPct val="150000"/>
              </a:lnSpc>
              <a:spcAft>
                <a:spcPts val="0"/>
              </a:spcAft>
              <a:buSzPts val="1000"/>
              <a:buFont typeface="Symbol" panose="05050102010706020507" pitchFamily="18" charset="2"/>
              <a:buChar char=""/>
              <a:tabLst>
                <a:tab pos="457200" algn="l"/>
              </a:tabLst>
            </a:pPr>
            <a:r>
              <a:rPr lang="pt-PT" sz="1600" dirty="0">
                <a:solidFill>
                  <a:prstClr val="black">
                    <a:lumMod val="85000"/>
                    <a:lumOff val="15000"/>
                  </a:prstClr>
                </a:solidFill>
                <a:latin typeface="Calibri"/>
              </a:rPr>
              <a:t>Auxílios ao acesso das PME ao financiamento;</a:t>
            </a:r>
          </a:p>
          <a:p>
            <a:pPr marL="342900" lvl="0" indent="-342900" fontAlgn="base">
              <a:lnSpc>
                <a:spcPct val="150000"/>
              </a:lnSpc>
              <a:spcAft>
                <a:spcPts val="0"/>
              </a:spcAft>
              <a:buSzPts val="1000"/>
              <a:buFont typeface="Symbol" panose="05050102010706020507" pitchFamily="18" charset="2"/>
              <a:buChar char=""/>
              <a:tabLst>
                <a:tab pos="457200" algn="l"/>
              </a:tabLst>
            </a:pPr>
            <a:r>
              <a:rPr lang="pt-PT" sz="1600" dirty="0">
                <a:solidFill>
                  <a:prstClr val="black">
                    <a:lumMod val="85000"/>
                    <a:lumOff val="15000"/>
                  </a:prstClr>
                </a:solidFill>
                <a:latin typeface="Calibri"/>
              </a:rPr>
              <a:t>Auxílios à investigação e desenvolvimento e à inovação;</a:t>
            </a:r>
          </a:p>
          <a:p>
            <a:pPr marL="342900" lvl="0" indent="-342900" fontAlgn="base">
              <a:lnSpc>
                <a:spcPct val="150000"/>
              </a:lnSpc>
              <a:spcAft>
                <a:spcPts val="0"/>
              </a:spcAft>
              <a:buSzPts val="1000"/>
              <a:buFont typeface="Symbol" panose="05050102010706020507" pitchFamily="18" charset="2"/>
              <a:buChar char=""/>
              <a:tabLst>
                <a:tab pos="457200" algn="l"/>
              </a:tabLst>
            </a:pPr>
            <a:r>
              <a:rPr lang="pt-PT" sz="1600" dirty="0">
                <a:solidFill>
                  <a:prstClr val="black">
                    <a:lumMod val="85000"/>
                    <a:lumOff val="15000"/>
                  </a:prstClr>
                </a:solidFill>
                <a:latin typeface="Calibri"/>
              </a:rPr>
              <a:t>Auxílios à formação;</a:t>
            </a:r>
          </a:p>
          <a:p>
            <a:pPr marL="342900" lvl="0" indent="-342900" fontAlgn="base">
              <a:lnSpc>
                <a:spcPct val="150000"/>
              </a:lnSpc>
              <a:spcAft>
                <a:spcPts val="0"/>
              </a:spcAft>
              <a:buSzPts val="1000"/>
              <a:buFont typeface="Symbol" panose="05050102010706020507" pitchFamily="18" charset="2"/>
              <a:buChar char=""/>
              <a:tabLst>
                <a:tab pos="457200" algn="l"/>
              </a:tabLst>
            </a:pPr>
            <a:r>
              <a:rPr lang="pt-PT" sz="1600" dirty="0">
                <a:solidFill>
                  <a:prstClr val="black">
                    <a:lumMod val="85000"/>
                    <a:lumOff val="15000"/>
                  </a:prstClr>
                </a:solidFill>
                <a:latin typeface="Calibri"/>
              </a:rPr>
              <a:t>Auxílios a trabalhadores desfavorecidos e trabalhadores com deficiência;</a:t>
            </a:r>
          </a:p>
          <a:p>
            <a:pPr marL="342900" lvl="0" indent="-342900" fontAlgn="base">
              <a:lnSpc>
                <a:spcPct val="150000"/>
              </a:lnSpc>
              <a:spcAft>
                <a:spcPts val="0"/>
              </a:spcAft>
              <a:buSzPts val="1000"/>
              <a:buFont typeface="Symbol" panose="05050102010706020507" pitchFamily="18" charset="2"/>
              <a:buChar char=""/>
              <a:tabLst>
                <a:tab pos="457200" algn="l"/>
              </a:tabLst>
            </a:pPr>
            <a:r>
              <a:rPr lang="pt-PT" sz="1600" dirty="0">
                <a:solidFill>
                  <a:prstClr val="black">
                    <a:lumMod val="85000"/>
                    <a:lumOff val="15000"/>
                  </a:prstClr>
                </a:solidFill>
                <a:latin typeface="Calibri"/>
              </a:rPr>
              <a:t>Auxílios à proteção do ambiente;</a:t>
            </a:r>
          </a:p>
          <a:p>
            <a:pPr marL="342900" lvl="0" indent="-342900" fontAlgn="base">
              <a:lnSpc>
                <a:spcPct val="150000"/>
              </a:lnSpc>
              <a:spcAft>
                <a:spcPts val="0"/>
              </a:spcAft>
              <a:buSzPts val="1000"/>
              <a:buFont typeface="Symbol" panose="05050102010706020507" pitchFamily="18" charset="2"/>
              <a:buChar char=""/>
              <a:tabLst>
                <a:tab pos="457200" algn="l"/>
              </a:tabLst>
            </a:pPr>
            <a:r>
              <a:rPr lang="pt-PT" sz="1600" dirty="0">
                <a:solidFill>
                  <a:prstClr val="black">
                    <a:lumMod val="85000"/>
                    <a:lumOff val="15000"/>
                  </a:prstClr>
                </a:solidFill>
                <a:latin typeface="Calibri"/>
              </a:rPr>
              <a:t>Auxílios destinados a remediar os danos causados por certas calamidades naturais;</a:t>
            </a:r>
          </a:p>
          <a:p>
            <a:pPr marL="342900" lvl="0" indent="-342900" fontAlgn="base">
              <a:lnSpc>
                <a:spcPct val="150000"/>
              </a:lnSpc>
              <a:spcAft>
                <a:spcPts val="0"/>
              </a:spcAft>
              <a:buSzPts val="1000"/>
              <a:buFont typeface="Symbol" panose="05050102010706020507" pitchFamily="18" charset="2"/>
              <a:buChar char=""/>
              <a:tabLst>
                <a:tab pos="457200" algn="l"/>
              </a:tabLst>
            </a:pPr>
            <a:r>
              <a:rPr lang="pt-PT" sz="1600" dirty="0">
                <a:solidFill>
                  <a:prstClr val="black">
                    <a:lumMod val="85000"/>
                    <a:lumOff val="15000"/>
                  </a:prstClr>
                </a:solidFill>
                <a:latin typeface="Calibri"/>
              </a:rPr>
              <a:t>Auxílios sociais ao transporte para habitantes de regiões periféricas;</a:t>
            </a:r>
          </a:p>
          <a:p>
            <a:pPr marL="342900" lvl="0" indent="-342900" fontAlgn="base">
              <a:lnSpc>
                <a:spcPct val="150000"/>
              </a:lnSpc>
              <a:spcAft>
                <a:spcPts val="0"/>
              </a:spcAft>
              <a:buSzPts val="1000"/>
              <a:buFont typeface="Symbol" panose="05050102010706020507" pitchFamily="18" charset="2"/>
              <a:buChar char=""/>
              <a:tabLst>
                <a:tab pos="457200" algn="l"/>
              </a:tabLst>
            </a:pPr>
            <a:r>
              <a:rPr lang="pt-PT" sz="1600" dirty="0">
                <a:solidFill>
                  <a:prstClr val="black">
                    <a:lumMod val="85000"/>
                    <a:lumOff val="15000"/>
                  </a:prstClr>
                </a:solidFill>
                <a:latin typeface="Calibri"/>
              </a:rPr>
              <a:t>Auxílios a infraestruturas de banda larga;</a:t>
            </a:r>
          </a:p>
          <a:p>
            <a:pPr marL="342900" lvl="0" indent="-342900" fontAlgn="base">
              <a:lnSpc>
                <a:spcPct val="150000"/>
              </a:lnSpc>
              <a:spcAft>
                <a:spcPts val="0"/>
              </a:spcAft>
              <a:buSzPts val="1000"/>
              <a:buFont typeface="Symbol" panose="05050102010706020507" pitchFamily="18" charset="2"/>
              <a:buChar char=""/>
              <a:tabLst>
                <a:tab pos="457200" algn="l"/>
              </a:tabLst>
            </a:pPr>
            <a:r>
              <a:rPr lang="pt-PT" sz="1600" dirty="0">
                <a:solidFill>
                  <a:prstClr val="black">
                    <a:lumMod val="85000"/>
                    <a:lumOff val="15000"/>
                  </a:prstClr>
                </a:solidFill>
                <a:latin typeface="Calibri"/>
              </a:rPr>
              <a:t>Auxílios à cultura e conservação do património;</a:t>
            </a:r>
          </a:p>
          <a:p>
            <a:pPr marL="342900" lvl="0" indent="-342900" fontAlgn="base">
              <a:lnSpc>
                <a:spcPct val="150000"/>
              </a:lnSpc>
              <a:spcAft>
                <a:spcPts val="0"/>
              </a:spcAft>
              <a:buSzPts val="1000"/>
              <a:buFont typeface="Symbol" panose="05050102010706020507" pitchFamily="18" charset="2"/>
              <a:buChar char=""/>
              <a:tabLst>
                <a:tab pos="457200" algn="l"/>
              </a:tabLst>
            </a:pPr>
            <a:r>
              <a:rPr lang="pt-PT" sz="1600" dirty="0">
                <a:solidFill>
                  <a:prstClr val="black">
                    <a:lumMod val="85000"/>
                    <a:lumOff val="15000"/>
                  </a:prstClr>
                </a:solidFill>
                <a:latin typeface="Calibri"/>
              </a:rPr>
              <a:t>Auxílios a infraestruturas desportivas e recreativas multifuncionais;</a:t>
            </a:r>
          </a:p>
          <a:p>
            <a:pPr marL="342900" lvl="0" indent="-342900" fontAlgn="base">
              <a:lnSpc>
                <a:spcPct val="150000"/>
              </a:lnSpc>
              <a:spcAft>
                <a:spcPts val="0"/>
              </a:spcAft>
              <a:buSzPts val="1000"/>
              <a:buFont typeface="Symbol" panose="05050102010706020507" pitchFamily="18" charset="2"/>
              <a:buChar char=""/>
              <a:tabLst>
                <a:tab pos="457200" algn="l"/>
              </a:tabLst>
            </a:pPr>
            <a:r>
              <a:rPr lang="pt-PT" sz="1600" dirty="0">
                <a:solidFill>
                  <a:prstClr val="black">
                    <a:lumMod val="85000"/>
                    <a:lumOff val="15000"/>
                  </a:prstClr>
                </a:solidFill>
                <a:latin typeface="Calibri"/>
              </a:rPr>
              <a:t>Auxílios a infraestruturas locais.</a:t>
            </a:r>
          </a:p>
        </p:txBody>
      </p:sp>
    </p:spTree>
    <p:extLst>
      <p:ext uri="{BB962C8B-B14F-4D97-AF65-F5344CB8AC3E}">
        <p14:creationId xmlns:p14="http://schemas.microsoft.com/office/powerpoint/2010/main" val="15260138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CaixaDeTexto 1"/>
          <p:cNvSpPr txBox="1"/>
          <p:nvPr/>
        </p:nvSpPr>
        <p:spPr>
          <a:xfrm>
            <a:off x="467544" y="548680"/>
            <a:ext cx="8381131" cy="461665"/>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pt-PT" sz="1600" dirty="0" smtClean="0">
                <a:solidFill>
                  <a:prstClr val="black">
                    <a:lumMod val="85000"/>
                    <a:lumOff val="15000"/>
                  </a:prstClr>
                </a:solidFill>
                <a:latin typeface="Calibri"/>
              </a:rPr>
              <a:t>3 - Serviços </a:t>
            </a:r>
            <a:r>
              <a:rPr lang="pt-PT" sz="1600" dirty="0">
                <a:solidFill>
                  <a:prstClr val="black">
                    <a:lumMod val="85000"/>
                    <a:lumOff val="15000"/>
                  </a:prstClr>
                </a:solidFill>
                <a:latin typeface="Calibri"/>
              </a:rPr>
              <a:t>de Interesse Económico Geral</a:t>
            </a:r>
          </a:p>
        </p:txBody>
      </p:sp>
      <p:sp>
        <p:nvSpPr>
          <p:cNvPr id="6" name="Retângulo 5"/>
          <p:cNvSpPr/>
          <p:nvPr/>
        </p:nvSpPr>
        <p:spPr>
          <a:xfrm>
            <a:off x="384429" y="1169457"/>
            <a:ext cx="8122803" cy="1323439"/>
          </a:xfrm>
          <a:prstGeom prst="rect">
            <a:avLst/>
          </a:prstGeom>
        </p:spPr>
        <p:txBody>
          <a:bodyPr wrap="square">
            <a:spAutoFit/>
          </a:bodyPr>
          <a:lstStyle/>
          <a:p>
            <a:r>
              <a:rPr lang="pt-PT" sz="1600" dirty="0">
                <a:solidFill>
                  <a:prstClr val="black">
                    <a:lumMod val="85000"/>
                    <a:lumOff val="15000"/>
                  </a:prstClr>
                </a:solidFill>
                <a:latin typeface="Calibri"/>
              </a:rPr>
              <a:t>Serviços de interesse geral são serviços que as autoridades públicas dos Estados-Membros classificam como sendo de interesse geral e, por conseguinte, sujeitos a obrigações específicas de serviço público. Tais serviços podem ser prestados quer pelo Estado, quer pelo setor privado.</a:t>
            </a:r>
          </a:p>
          <a:p>
            <a:r>
              <a:rPr lang="pt-PT" sz="1600" dirty="0">
                <a:solidFill>
                  <a:prstClr val="black">
                    <a:lumMod val="85000"/>
                    <a:lumOff val="15000"/>
                  </a:prstClr>
                </a:solidFill>
                <a:latin typeface="Calibri"/>
              </a:rPr>
              <a:t>Exemplos de serviços de interesse geral: transportes públicos, serviços postais e cuidados de saúde.</a:t>
            </a:r>
          </a:p>
        </p:txBody>
      </p:sp>
      <p:sp>
        <p:nvSpPr>
          <p:cNvPr id="7" name="Retângulo 6"/>
          <p:cNvSpPr/>
          <p:nvPr/>
        </p:nvSpPr>
        <p:spPr>
          <a:xfrm>
            <a:off x="395536" y="2652008"/>
            <a:ext cx="8525146" cy="3046988"/>
          </a:xfrm>
          <a:prstGeom prst="rect">
            <a:avLst/>
          </a:prstGeom>
        </p:spPr>
        <p:txBody>
          <a:bodyPr wrap="square">
            <a:spAutoFit/>
          </a:bodyPr>
          <a:lstStyle/>
          <a:p>
            <a:r>
              <a:rPr lang="pt-PT" sz="1600" dirty="0">
                <a:solidFill>
                  <a:prstClr val="black">
                    <a:lumMod val="85000"/>
                    <a:lumOff val="15000"/>
                  </a:prstClr>
                </a:solidFill>
                <a:latin typeface="Calibri"/>
              </a:rPr>
              <a:t>Há três categorias de serviços de interesse geral: económicos, não económicos e sociais.</a:t>
            </a:r>
          </a:p>
          <a:p>
            <a:pPr marL="285750" indent="-285750">
              <a:buFont typeface="Arial" panose="020B0604020202020204" pitchFamily="34" charset="0"/>
              <a:buChar char="•"/>
            </a:pPr>
            <a:r>
              <a:rPr lang="pt-PT" sz="1600" dirty="0">
                <a:solidFill>
                  <a:prstClr val="black">
                    <a:lumMod val="85000"/>
                    <a:lumOff val="15000"/>
                  </a:prstClr>
                </a:solidFill>
                <a:latin typeface="Calibri"/>
              </a:rPr>
              <a:t>Os serviços de interesse económico geral, que são serviços de base prestados em troca de pagamento, tais como os serviços postais. Estes serviços estão sujeitos às regras de concorrência e do mercado interno europeu. No entanto, poderá haver derrogações a estas regras, caso tal seja necessário para proteger o acesso dos cidadãos a serviços básicos.</a:t>
            </a:r>
          </a:p>
          <a:p>
            <a:pPr marL="285750" indent="-285750">
              <a:buFont typeface="Arial" panose="020B0604020202020204" pitchFamily="34" charset="0"/>
              <a:buChar char="•"/>
            </a:pPr>
            <a:r>
              <a:rPr lang="pt-PT" sz="1600" dirty="0">
                <a:solidFill>
                  <a:prstClr val="black">
                    <a:lumMod val="85000"/>
                    <a:lumOff val="15000"/>
                  </a:prstClr>
                </a:solidFill>
                <a:latin typeface="Calibri"/>
              </a:rPr>
              <a:t>Os serviços não económicos, tais como a polícia, a justiça e os regimes de segurança social obrigatórios, que não são sujeitos a legislação europeia específica ou às regras do mercado interno e da concorrência.</a:t>
            </a:r>
          </a:p>
          <a:p>
            <a:pPr marL="285750" indent="-285750">
              <a:buFont typeface="Arial" panose="020B0604020202020204" pitchFamily="34" charset="0"/>
              <a:buChar char="•"/>
            </a:pPr>
            <a:r>
              <a:rPr lang="pt-PT" sz="1600" dirty="0">
                <a:solidFill>
                  <a:prstClr val="black">
                    <a:lumMod val="85000"/>
                    <a:lumOff val="15000"/>
                  </a:prstClr>
                </a:solidFill>
                <a:latin typeface="Calibri"/>
              </a:rPr>
              <a:t>Os serviços sociais de interesse geral são aqueles que respondem às necessidades dos cidadãos mais vulneráveis e assentam nos princípios da solidariedade e da igualdade de acesso. Podem ser de natureza económica ou não económica. Estes incluem, por exemplo, os regimes de segurança social, os serviços de emprego e a habitação social.</a:t>
            </a:r>
          </a:p>
        </p:txBody>
      </p:sp>
    </p:spTree>
    <p:extLst>
      <p:ext uri="{BB962C8B-B14F-4D97-AF65-F5344CB8AC3E}">
        <p14:creationId xmlns:p14="http://schemas.microsoft.com/office/powerpoint/2010/main" val="17225778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3" name="Imagem 2"/>
          <p:cNvPicPr>
            <a:picLocks noChangeAspect="1"/>
          </p:cNvPicPr>
          <p:nvPr/>
        </p:nvPicPr>
        <p:blipFill>
          <a:blip r:embed="rId3"/>
          <a:stretch>
            <a:fillRect/>
          </a:stretch>
        </p:blipFill>
        <p:spPr>
          <a:xfrm>
            <a:off x="2852962" y="246191"/>
            <a:ext cx="4311326" cy="5774497"/>
          </a:xfrm>
          <a:prstGeom prst="rect">
            <a:avLst/>
          </a:prstGeom>
        </p:spPr>
      </p:pic>
      <p:pic>
        <p:nvPicPr>
          <p:cNvPr id="6" name="Imagem 5"/>
          <p:cNvPicPr>
            <a:picLocks noChangeAspect="1"/>
          </p:cNvPicPr>
          <p:nvPr/>
        </p:nvPicPr>
        <p:blipFill>
          <a:blip r:embed="rId4"/>
          <a:stretch>
            <a:fillRect/>
          </a:stretch>
        </p:blipFill>
        <p:spPr>
          <a:xfrm>
            <a:off x="395537" y="332657"/>
            <a:ext cx="2448272" cy="793670"/>
          </a:xfrm>
          <a:prstGeom prst="rect">
            <a:avLst/>
          </a:prstGeom>
        </p:spPr>
      </p:pic>
      <p:sp>
        <p:nvSpPr>
          <p:cNvPr id="7" name="Retângulo 6"/>
          <p:cNvSpPr/>
          <p:nvPr/>
        </p:nvSpPr>
        <p:spPr>
          <a:xfrm>
            <a:off x="2819029" y="6165304"/>
            <a:ext cx="4527350" cy="246221"/>
          </a:xfrm>
          <a:prstGeom prst="rect">
            <a:avLst/>
          </a:prstGeom>
        </p:spPr>
        <p:txBody>
          <a:bodyPr wrap="square">
            <a:spAutoFit/>
          </a:bodyPr>
          <a:lstStyle/>
          <a:p>
            <a:r>
              <a:rPr lang="pt-PT" sz="1000" dirty="0"/>
              <a:t>https://www.adcoesao.pt/wp-content/uploads/4_fluxograma_original.pdf</a:t>
            </a:r>
          </a:p>
        </p:txBody>
      </p:sp>
    </p:spTree>
    <p:extLst>
      <p:ext uri="{BB962C8B-B14F-4D97-AF65-F5344CB8AC3E}">
        <p14:creationId xmlns:p14="http://schemas.microsoft.com/office/powerpoint/2010/main" val="24849913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3" name="Imagem 2"/>
          <p:cNvPicPr>
            <a:picLocks noChangeAspect="1"/>
          </p:cNvPicPr>
          <p:nvPr/>
        </p:nvPicPr>
        <p:blipFill rotWithShape="1">
          <a:blip r:embed="rId3"/>
          <a:srcRect b="59845"/>
          <a:stretch/>
        </p:blipFill>
        <p:spPr>
          <a:xfrm>
            <a:off x="611560" y="1128704"/>
            <a:ext cx="8310160" cy="4469362"/>
          </a:xfrm>
          <a:prstGeom prst="rect">
            <a:avLst/>
          </a:prstGeom>
        </p:spPr>
      </p:pic>
      <p:pic>
        <p:nvPicPr>
          <p:cNvPr id="6" name="Imagem 5"/>
          <p:cNvPicPr>
            <a:picLocks noChangeAspect="1"/>
          </p:cNvPicPr>
          <p:nvPr/>
        </p:nvPicPr>
        <p:blipFill>
          <a:blip r:embed="rId4"/>
          <a:stretch>
            <a:fillRect/>
          </a:stretch>
        </p:blipFill>
        <p:spPr>
          <a:xfrm>
            <a:off x="395537" y="332657"/>
            <a:ext cx="2448272" cy="793670"/>
          </a:xfrm>
          <a:prstGeom prst="rect">
            <a:avLst/>
          </a:prstGeom>
        </p:spPr>
      </p:pic>
      <p:sp>
        <p:nvSpPr>
          <p:cNvPr id="7" name="Retângulo 6"/>
          <p:cNvSpPr/>
          <p:nvPr/>
        </p:nvSpPr>
        <p:spPr>
          <a:xfrm>
            <a:off x="2819029" y="6165304"/>
            <a:ext cx="4527350" cy="24622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PT" sz="1000" b="0" i="0" u="none" strike="noStrike" kern="1200" cap="none" spc="0" normalizeH="0" baseline="0" noProof="0" dirty="0">
                <a:ln>
                  <a:noFill/>
                </a:ln>
                <a:solidFill>
                  <a:prstClr val="black"/>
                </a:solidFill>
                <a:effectLst/>
                <a:uLnTx/>
                <a:uFillTx/>
                <a:latin typeface="Calibri"/>
                <a:ea typeface="+mn-ea"/>
                <a:cs typeface="+mn-cs"/>
              </a:rPr>
              <a:t>https://www.adcoesao.pt/wp-content/uploads/4_fluxograma_original.pdf</a:t>
            </a:r>
          </a:p>
        </p:txBody>
      </p:sp>
    </p:spTree>
    <p:extLst>
      <p:ext uri="{BB962C8B-B14F-4D97-AF65-F5344CB8AC3E}">
        <p14:creationId xmlns:p14="http://schemas.microsoft.com/office/powerpoint/2010/main" val="42257370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3" name="Imagem 2"/>
          <p:cNvPicPr>
            <a:picLocks noChangeAspect="1"/>
          </p:cNvPicPr>
          <p:nvPr/>
        </p:nvPicPr>
        <p:blipFill rotWithShape="1">
          <a:blip r:embed="rId3"/>
          <a:srcRect t="40154"/>
          <a:stretch/>
        </p:blipFill>
        <p:spPr>
          <a:xfrm>
            <a:off x="1475656" y="1077334"/>
            <a:ext cx="6408712" cy="5136964"/>
          </a:xfrm>
          <a:prstGeom prst="rect">
            <a:avLst/>
          </a:prstGeom>
        </p:spPr>
      </p:pic>
      <p:pic>
        <p:nvPicPr>
          <p:cNvPr id="6" name="Imagem 5"/>
          <p:cNvPicPr>
            <a:picLocks noChangeAspect="1"/>
          </p:cNvPicPr>
          <p:nvPr/>
        </p:nvPicPr>
        <p:blipFill>
          <a:blip r:embed="rId4"/>
          <a:stretch>
            <a:fillRect/>
          </a:stretch>
        </p:blipFill>
        <p:spPr>
          <a:xfrm>
            <a:off x="395537" y="332657"/>
            <a:ext cx="2448272" cy="793670"/>
          </a:xfrm>
          <a:prstGeom prst="rect">
            <a:avLst/>
          </a:prstGeom>
        </p:spPr>
      </p:pic>
      <p:sp>
        <p:nvSpPr>
          <p:cNvPr id="7" name="Retângulo 6"/>
          <p:cNvSpPr/>
          <p:nvPr/>
        </p:nvSpPr>
        <p:spPr>
          <a:xfrm>
            <a:off x="2819029" y="6165304"/>
            <a:ext cx="4527350" cy="24622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PT" sz="1000" b="0" i="0" u="none" strike="noStrike" kern="1200" cap="none" spc="0" normalizeH="0" baseline="0" noProof="0" dirty="0">
                <a:ln>
                  <a:noFill/>
                </a:ln>
                <a:solidFill>
                  <a:prstClr val="black"/>
                </a:solidFill>
                <a:effectLst/>
                <a:uLnTx/>
                <a:uFillTx/>
                <a:latin typeface="Calibri"/>
                <a:ea typeface="+mn-ea"/>
                <a:cs typeface="+mn-cs"/>
              </a:rPr>
              <a:t>https://www.adcoesao.pt/wp-content/uploads/4_fluxograma_original.pdf</a:t>
            </a:r>
          </a:p>
        </p:txBody>
      </p:sp>
    </p:spTree>
    <p:extLst>
      <p:ext uri="{BB962C8B-B14F-4D97-AF65-F5344CB8AC3E}">
        <p14:creationId xmlns:p14="http://schemas.microsoft.com/office/powerpoint/2010/main" val="42057908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tângulo 1"/>
          <p:cNvSpPr/>
          <p:nvPr/>
        </p:nvSpPr>
        <p:spPr>
          <a:xfrm>
            <a:off x="395536" y="260648"/>
            <a:ext cx="8280920" cy="6192144"/>
          </a:xfrm>
          <a:prstGeom prst="rect">
            <a:avLst/>
          </a:prstGeom>
        </p:spPr>
        <p:txBody>
          <a:bodyPr wrap="square">
            <a:spAutoFit/>
          </a:bodyPr>
          <a:lstStyle/>
          <a:p>
            <a:pPr fontAlgn="base">
              <a:lnSpc>
                <a:spcPct val="107000"/>
              </a:lnSpc>
              <a:spcAft>
                <a:spcPts val="0"/>
              </a:spcAft>
            </a:pPr>
            <a:r>
              <a:rPr lang="pt-PT" b="1" dirty="0">
                <a:solidFill>
                  <a:srgbClr val="1F497D"/>
                </a:solidFill>
                <a:latin typeface="Calibri"/>
              </a:rPr>
              <a:t>Método de base utilizado para a apreciação dos auxílios de Estado</a:t>
            </a:r>
          </a:p>
          <a:p>
            <a:pPr fontAlgn="base">
              <a:lnSpc>
                <a:spcPct val="107000"/>
              </a:lnSpc>
              <a:spcAft>
                <a:spcPts val="0"/>
              </a:spcAft>
            </a:pPr>
            <a:endParaRPr lang="pt-PT" sz="1600" dirty="0" smtClean="0">
              <a:solidFill>
                <a:prstClr val="black">
                  <a:lumMod val="85000"/>
                  <a:lumOff val="15000"/>
                </a:prstClr>
              </a:solidFill>
              <a:latin typeface="Calibri"/>
            </a:endParaRPr>
          </a:p>
          <a:p>
            <a:pPr fontAlgn="base">
              <a:lnSpc>
                <a:spcPct val="150000"/>
              </a:lnSpc>
              <a:spcAft>
                <a:spcPts val="0"/>
              </a:spcAft>
            </a:pPr>
            <a:r>
              <a:rPr lang="pt-PT" sz="1600" dirty="0" smtClean="0">
                <a:solidFill>
                  <a:prstClr val="black">
                    <a:lumMod val="85000"/>
                    <a:lumOff val="15000"/>
                  </a:prstClr>
                </a:solidFill>
                <a:latin typeface="Calibri"/>
              </a:rPr>
              <a:t>No </a:t>
            </a:r>
            <a:r>
              <a:rPr lang="pt-PT" sz="1600" dirty="0">
                <a:solidFill>
                  <a:prstClr val="black">
                    <a:lumMod val="85000"/>
                    <a:lumOff val="15000"/>
                  </a:prstClr>
                </a:solidFill>
                <a:latin typeface="Calibri"/>
              </a:rPr>
              <a:t>âmbito da iniciativa Modernização da política da UE no domínio dos auxílios estatais </a:t>
            </a:r>
            <a:r>
              <a:rPr lang="pt-PT" sz="1600" dirty="0" smtClean="0">
                <a:solidFill>
                  <a:prstClr val="black">
                    <a:lumMod val="85000"/>
                    <a:lumOff val="15000"/>
                  </a:prstClr>
                </a:solidFill>
                <a:latin typeface="Calibri"/>
              </a:rPr>
              <a:t>verifica-se </a:t>
            </a:r>
            <a:r>
              <a:rPr lang="pt-PT" sz="1600" dirty="0">
                <a:solidFill>
                  <a:prstClr val="black">
                    <a:lumMod val="85000"/>
                    <a:lumOff val="15000"/>
                  </a:prstClr>
                </a:solidFill>
                <a:latin typeface="Calibri"/>
              </a:rPr>
              <a:t>uma tendência para uniformizar os critérios de averiguação da compatibilidade dos auxílios de Estado, nas diferentes orientações vigentes. </a:t>
            </a:r>
            <a:endParaRPr lang="pt-PT" sz="1600" dirty="0" smtClean="0">
              <a:solidFill>
                <a:prstClr val="black">
                  <a:lumMod val="85000"/>
                  <a:lumOff val="15000"/>
                </a:prstClr>
              </a:solidFill>
              <a:latin typeface="Calibri"/>
            </a:endParaRPr>
          </a:p>
          <a:p>
            <a:pPr fontAlgn="base">
              <a:lnSpc>
                <a:spcPct val="150000"/>
              </a:lnSpc>
              <a:spcAft>
                <a:spcPts val="0"/>
              </a:spcAft>
            </a:pPr>
            <a:r>
              <a:rPr lang="pt-PT" sz="1600" dirty="0" smtClean="0">
                <a:solidFill>
                  <a:prstClr val="black">
                    <a:lumMod val="85000"/>
                    <a:lumOff val="15000"/>
                  </a:prstClr>
                </a:solidFill>
                <a:latin typeface="Calibri"/>
              </a:rPr>
              <a:t>A </a:t>
            </a:r>
            <a:r>
              <a:rPr lang="pt-PT" sz="1600" dirty="0">
                <a:solidFill>
                  <a:prstClr val="black">
                    <a:lumMod val="85000"/>
                    <a:lumOff val="15000"/>
                  </a:prstClr>
                </a:solidFill>
                <a:latin typeface="Calibri"/>
              </a:rPr>
              <a:t>nova metodologia para efetuar a apreciação dos auxílios de Estado </a:t>
            </a:r>
            <a:r>
              <a:rPr lang="pt-PT" sz="1600" dirty="0" smtClean="0">
                <a:solidFill>
                  <a:prstClr val="black">
                    <a:lumMod val="85000"/>
                    <a:lumOff val="15000"/>
                  </a:prstClr>
                </a:solidFill>
                <a:latin typeface="Calibri"/>
              </a:rPr>
              <a:t>assenta </a:t>
            </a:r>
            <a:r>
              <a:rPr lang="pt-PT" sz="1600" dirty="0">
                <a:solidFill>
                  <a:prstClr val="black">
                    <a:lumMod val="85000"/>
                    <a:lumOff val="15000"/>
                  </a:prstClr>
                </a:solidFill>
                <a:latin typeface="Calibri"/>
              </a:rPr>
              <a:t>na análise de sete critérios </a:t>
            </a:r>
            <a:r>
              <a:rPr lang="pt-PT" sz="1600" dirty="0" smtClean="0">
                <a:solidFill>
                  <a:prstClr val="black">
                    <a:lumMod val="85000"/>
                    <a:lumOff val="15000"/>
                  </a:prstClr>
                </a:solidFill>
                <a:latin typeface="Calibri"/>
              </a:rPr>
              <a:t>económicos:</a:t>
            </a:r>
            <a:endParaRPr lang="pt-PT" sz="1600" dirty="0">
              <a:solidFill>
                <a:prstClr val="black">
                  <a:lumMod val="85000"/>
                  <a:lumOff val="15000"/>
                </a:prstClr>
              </a:solidFill>
              <a:latin typeface="Calibri"/>
            </a:endParaRPr>
          </a:p>
          <a:p>
            <a:pPr marL="285750" lvl="0" indent="-285750" fontAlgn="base">
              <a:lnSpc>
                <a:spcPct val="150000"/>
              </a:lnSpc>
              <a:spcAft>
                <a:spcPts val="0"/>
              </a:spcAft>
              <a:buSzPts val="1000"/>
              <a:buFont typeface="Arial" panose="020B0604020202020204" pitchFamily="34" charset="0"/>
              <a:buChar char="•"/>
              <a:tabLst>
                <a:tab pos="457200" algn="l"/>
              </a:tabLst>
            </a:pPr>
            <a:r>
              <a:rPr lang="pt-PT" sz="1600" dirty="0">
                <a:solidFill>
                  <a:prstClr val="black">
                    <a:lumMod val="85000"/>
                    <a:lumOff val="15000"/>
                  </a:prstClr>
                </a:solidFill>
                <a:latin typeface="Calibri"/>
              </a:rPr>
              <a:t>Contributo para um objetivo de interesse comum;</a:t>
            </a:r>
          </a:p>
          <a:p>
            <a:pPr marL="285750" lvl="0" indent="-285750" fontAlgn="base">
              <a:lnSpc>
                <a:spcPct val="150000"/>
              </a:lnSpc>
              <a:spcAft>
                <a:spcPts val="0"/>
              </a:spcAft>
              <a:buSzPts val="1000"/>
              <a:buFont typeface="Arial" panose="020B0604020202020204" pitchFamily="34" charset="0"/>
              <a:buChar char="•"/>
              <a:tabLst>
                <a:tab pos="457200" algn="l"/>
              </a:tabLst>
            </a:pPr>
            <a:r>
              <a:rPr lang="pt-PT" sz="1600" dirty="0">
                <a:solidFill>
                  <a:prstClr val="black">
                    <a:lumMod val="85000"/>
                    <a:lumOff val="15000"/>
                  </a:prstClr>
                </a:solidFill>
                <a:latin typeface="Calibri"/>
              </a:rPr>
              <a:t>Necessidade de intervenção do Estado;</a:t>
            </a:r>
          </a:p>
          <a:p>
            <a:pPr marL="285750" lvl="0" indent="-285750" fontAlgn="base">
              <a:lnSpc>
                <a:spcPct val="150000"/>
              </a:lnSpc>
              <a:spcAft>
                <a:spcPts val="0"/>
              </a:spcAft>
              <a:buSzPts val="1000"/>
              <a:buFont typeface="Arial" panose="020B0604020202020204" pitchFamily="34" charset="0"/>
              <a:buChar char="•"/>
              <a:tabLst>
                <a:tab pos="457200" algn="l"/>
              </a:tabLst>
            </a:pPr>
            <a:r>
              <a:rPr lang="pt-PT" sz="1600" dirty="0">
                <a:solidFill>
                  <a:prstClr val="black">
                    <a:lumMod val="85000"/>
                    <a:lumOff val="15000"/>
                  </a:prstClr>
                </a:solidFill>
                <a:latin typeface="Calibri"/>
              </a:rPr>
              <a:t>Adequação;</a:t>
            </a:r>
          </a:p>
          <a:p>
            <a:pPr marL="285750" lvl="0" indent="-285750" fontAlgn="base">
              <a:lnSpc>
                <a:spcPct val="150000"/>
              </a:lnSpc>
              <a:spcAft>
                <a:spcPts val="0"/>
              </a:spcAft>
              <a:buSzPts val="1000"/>
              <a:buFont typeface="Arial" panose="020B0604020202020204" pitchFamily="34" charset="0"/>
              <a:buChar char="•"/>
              <a:tabLst>
                <a:tab pos="457200" algn="l"/>
              </a:tabLst>
            </a:pPr>
            <a:r>
              <a:rPr lang="pt-PT" sz="1600" dirty="0">
                <a:solidFill>
                  <a:prstClr val="black">
                    <a:lumMod val="85000"/>
                    <a:lumOff val="15000"/>
                  </a:prstClr>
                </a:solidFill>
                <a:latin typeface="Calibri"/>
              </a:rPr>
              <a:t>Efeito de incentivo;</a:t>
            </a:r>
          </a:p>
          <a:p>
            <a:pPr marL="285750" lvl="0" indent="-285750" fontAlgn="base">
              <a:lnSpc>
                <a:spcPct val="150000"/>
              </a:lnSpc>
              <a:spcAft>
                <a:spcPts val="0"/>
              </a:spcAft>
              <a:buSzPts val="1000"/>
              <a:buFont typeface="Arial" panose="020B0604020202020204" pitchFamily="34" charset="0"/>
              <a:buChar char="•"/>
              <a:tabLst>
                <a:tab pos="457200" algn="l"/>
              </a:tabLst>
            </a:pPr>
            <a:r>
              <a:rPr lang="pt-PT" sz="1600" dirty="0">
                <a:solidFill>
                  <a:prstClr val="black">
                    <a:lumMod val="85000"/>
                    <a:lumOff val="15000"/>
                  </a:prstClr>
                </a:solidFill>
                <a:latin typeface="Calibri"/>
              </a:rPr>
              <a:t>Proporcionalidade do auxílio/limitação do auxílio ao mínimo necessário;</a:t>
            </a:r>
          </a:p>
          <a:p>
            <a:pPr marL="285750" lvl="0" indent="-285750" fontAlgn="base">
              <a:lnSpc>
                <a:spcPct val="150000"/>
              </a:lnSpc>
              <a:spcAft>
                <a:spcPts val="0"/>
              </a:spcAft>
              <a:buSzPts val="1000"/>
              <a:buFont typeface="Arial" panose="020B0604020202020204" pitchFamily="34" charset="0"/>
              <a:buChar char="•"/>
              <a:tabLst>
                <a:tab pos="457200" algn="l"/>
              </a:tabLst>
            </a:pPr>
            <a:r>
              <a:rPr lang="pt-PT" sz="1600" dirty="0">
                <a:solidFill>
                  <a:prstClr val="black">
                    <a:lumMod val="85000"/>
                    <a:lumOff val="15000"/>
                  </a:prstClr>
                </a:solidFill>
                <a:latin typeface="Calibri"/>
              </a:rPr>
              <a:t>Efeitos negativos;</a:t>
            </a:r>
          </a:p>
          <a:p>
            <a:pPr marL="285750" lvl="0" indent="-285750" fontAlgn="base">
              <a:lnSpc>
                <a:spcPct val="150000"/>
              </a:lnSpc>
              <a:spcAft>
                <a:spcPts val="0"/>
              </a:spcAft>
              <a:buSzPts val="1000"/>
              <a:buFont typeface="Arial" panose="020B0604020202020204" pitchFamily="34" charset="0"/>
              <a:buChar char="•"/>
              <a:tabLst>
                <a:tab pos="457200" algn="l"/>
              </a:tabLst>
            </a:pPr>
            <a:r>
              <a:rPr lang="pt-PT" sz="1600" dirty="0">
                <a:solidFill>
                  <a:prstClr val="black">
                    <a:lumMod val="85000"/>
                    <a:lumOff val="15000"/>
                  </a:prstClr>
                </a:solidFill>
                <a:latin typeface="Calibri"/>
              </a:rPr>
              <a:t>Transparência.</a:t>
            </a:r>
          </a:p>
          <a:p>
            <a:pPr fontAlgn="base">
              <a:lnSpc>
                <a:spcPct val="150000"/>
              </a:lnSpc>
              <a:spcAft>
                <a:spcPts val="0"/>
              </a:spcAft>
            </a:pPr>
            <a:r>
              <a:rPr lang="pt-PT" sz="1600" i="1" dirty="0" smtClean="0">
                <a:solidFill>
                  <a:prstClr val="black">
                    <a:lumMod val="85000"/>
                    <a:lumOff val="15000"/>
                  </a:prstClr>
                </a:solidFill>
                <a:latin typeface="Calibri"/>
              </a:rPr>
              <a:t>Por </a:t>
            </a:r>
            <a:r>
              <a:rPr lang="pt-PT" sz="1600" i="1" dirty="0">
                <a:solidFill>
                  <a:prstClr val="black">
                    <a:lumMod val="85000"/>
                    <a:lumOff val="15000"/>
                  </a:prstClr>
                </a:solidFill>
                <a:latin typeface="Calibri"/>
              </a:rPr>
              <a:t>contribuição para um objetivo de interesse comum entende-se uma medida de auxílio claramente definida, que visa a prossecução de um objetivo de interesse comum em conformidade com o nº 3 do artigo 107.º do TFUE</a:t>
            </a:r>
            <a:r>
              <a:rPr lang="pt-PT" sz="1600" i="1" dirty="0" smtClean="0">
                <a:solidFill>
                  <a:prstClr val="black">
                    <a:lumMod val="85000"/>
                    <a:lumOff val="15000"/>
                  </a:prstClr>
                </a:solidFill>
                <a:latin typeface="Calibri"/>
              </a:rPr>
              <a:t>.</a:t>
            </a:r>
            <a:endParaRPr lang="pt-PT" sz="1600" i="1" dirty="0">
              <a:solidFill>
                <a:prstClr val="black">
                  <a:lumMod val="85000"/>
                  <a:lumOff val="15000"/>
                </a:prstClr>
              </a:solidFill>
              <a:latin typeface="Calibri"/>
            </a:endParaRPr>
          </a:p>
        </p:txBody>
      </p:sp>
    </p:spTree>
    <p:extLst>
      <p:ext uri="{BB962C8B-B14F-4D97-AF65-F5344CB8AC3E}">
        <p14:creationId xmlns:p14="http://schemas.microsoft.com/office/powerpoint/2010/main" val="30911123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tângulo 6"/>
          <p:cNvSpPr/>
          <p:nvPr/>
        </p:nvSpPr>
        <p:spPr>
          <a:xfrm>
            <a:off x="2819029" y="6165304"/>
            <a:ext cx="4527350" cy="24622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PT" sz="1000" b="0" i="0" u="none" strike="noStrike" kern="1200" cap="none" spc="0" normalizeH="0" baseline="0" noProof="0" dirty="0">
                <a:ln>
                  <a:noFill/>
                </a:ln>
                <a:solidFill>
                  <a:prstClr val="black"/>
                </a:solidFill>
                <a:effectLst/>
                <a:uLnTx/>
                <a:uFillTx/>
                <a:latin typeface="Calibri"/>
                <a:ea typeface="+mn-ea"/>
                <a:cs typeface="+mn-cs"/>
              </a:rPr>
              <a:t>https://www.adcoesao.pt/wp-content/uploads/4_fluxograma_original.pdf</a:t>
            </a:r>
          </a:p>
        </p:txBody>
      </p:sp>
      <p:sp>
        <p:nvSpPr>
          <p:cNvPr id="2" name="Retângulo 1"/>
          <p:cNvSpPr/>
          <p:nvPr/>
        </p:nvSpPr>
        <p:spPr>
          <a:xfrm>
            <a:off x="467544" y="1124744"/>
            <a:ext cx="8280920" cy="4486100"/>
          </a:xfrm>
          <a:prstGeom prst="rect">
            <a:avLst/>
          </a:prstGeom>
        </p:spPr>
        <p:txBody>
          <a:bodyPr wrap="square">
            <a:spAutoFit/>
          </a:bodyPr>
          <a:lstStyle/>
          <a:p>
            <a:pPr marL="0" marR="0" lvl="0" indent="0" algn="l" defTabSz="914400" rtl="0" eaLnBrk="1" fontAlgn="base" latinLnBrk="0" hangingPunct="1">
              <a:lnSpc>
                <a:spcPct val="150000"/>
              </a:lnSpc>
              <a:spcBef>
                <a:spcPts val="0"/>
              </a:spcBef>
              <a:spcAft>
                <a:spcPts val="0"/>
              </a:spcAft>
              <a:buClrTx/>
              <a:buSzTx/>
              <a:buFontTx/>
              <a:buNone/>
              <a:tabLst/>
              <a:defRPr/>
            </a:pPr>
            <a:r>
              <a:rPr kumimoji="0" lang="pt-PT" sz="1600" b="0" i="0" u="none" strike="noStrike" kern="1200" cap="none" spc="0" normalizeH="0" baseline="0" noProof="0" dirty="0" smtClean="0">
                <a:ln>
                  <a:noFill/>
                </a:ln>
                <a:solidFill>
                  <a:prstClr val="black">
                    <a:lumMod val="85000"/>
                    <a:lumOff val="15000"/>
                  </a:prstClr>
                </a:solidFill>
                <a:effectLst/>
                <a:uLnTx/>
                <a:uFillTx/>
                <a:latin typeface="Calibri"/>
                <a:ea typeface="+mn-ea"/>
                <a:cs typeface="+mn-cs"/>
              </a:rPr>
              <a:t>No </a:t>
            </a:r>
            <a:r>
              <a:rPr kumimoji="0" lang="pt-PT" sz="1600" b="0" i="0" u="none" strike="noStrike" kern="1200" cap="none" spc="0" normalizeH="0" baseline="0" noProof="0" dirty="0">
                <a:ln>
                  <a:noFill/>
                </a:ln>
                <a:solidFill>
                  <a:prstClr val="black">
                    <a:lumMod val="85000"/>
                    <a:lumOff val="15000"/>
                  </a:prstClr>
                </a:solidFill>
                <a:effectLst/>
                <a:uLnTx/>
                <a:uFillTx/>
                <a:latin typeface="Calibri"/>
                <a:ea typeface="+mn-ea"/>
                <a:cs typeface="+mn-cs"/>
              </a:rPr>
              <a:t>que diz respeito à necessidade de intervenção do Estado </a:t>
            </a:r>
            <a:endParaRPr kumimoji="0" lang="pt-PT" sz="1600" b="0" i="0" u="none" strike="noStrike" kern="1200" cap="none" spc="0" normalizeH="0" baseline="0" noProof="0" dirty="0" smtClean="0">
              <a:ln>
                <a:noFill/>
              </a:ln>
              <a:solidFill>
                <a:prstClr val="black">
                  <a:lumMod val="85000"/>
                  <a:lumOff val="15000"/>
                </a:prstClr>
              </a:solidFill>
              <a:effectLst/>
              <a:uLnTx/>
              <a:uFillTx/>
              <a:latin typeface="Calibri"/>
              <a:ea typeface="+mn-ea"/>
              <a:cs typeface="+mn-cs"/>
            </a:endParaRPr>
          </a:p>
          <a:p>
            <a:pPr marL="0" marR="0" lvl="0" indent="0" algn="l" defTabSz="914400" rtl="0" eaLnBrk="1" fontAlgn="base" latinLnBrk="0" hangingPunct="1">
              <a:lnSpc>
                <a:spcPct val="150000"/>
              </a:lnSpc>
              <a:spcBef>
                <a:spcPts val="0"/>
              </a:spcBef>
              <a:spcAft>
                <a:spcPts val="0"/>
              </a:spcAft>
              <a:buClrTx/>
              <a:buSzTx/>
              <a:buFontTx/>
              <a:buNone/>
              <a:tabLst/>
              <a:defRPr/>
            </a:pPr>
            <a:endParaRPr lang="pt-PT" sz="1600" dirty="0">
              <a:solidFill>
                <a:prstClr val="black">
                  <a:lumMod val="85000"/>
                  <a:lumOff val="15000"/>
                </a:prstClr>
              </a:solidFill>
              <a:latin typeface="Calibri"/>
            </a:endParaRPr>
          </a:p>
          <a:p>
            <a:pPr marL="0" marR="0" lvl="0" indent="0" algn="l" defTabSz="914400" rtl="0" eaLnBrk="1" fontAlgn="base" latinLnBrk="0" hangingPunct="1">
              <a:lnSpc>
                <a:spcPct val="150000"/>
              </a:lnSpc>
              <a:spcBef>
                <a:spcPts val="0"/>
              </a:spcBef>
              <a:spcAft>
                <a:spcPts val="0"/>
              </a:spcAft>
              <a:buClrTx/>
              <a:buSzTx/>
              <a:buFontTx/>
              <a:buNone/>
              <a:tabLst/>
              <a:defRPr/>
            </a:pPr>
            <a:r>
              <a:rPr kumimoji="0" lang="pt-PT" sz="1600" b="0" i="0" u="none" strike="noStrike" kern="1200" cap="none" spc="0" normalizeH="0" baseline="0" noProof="0" dirty="0" smtClean="0">
                <a:ln>
                  <a:noFill/>
                </a:ln>
                <a:solidFill>
                  <a:prstClr val="black">
                    <a:lumMod val="85000"/>
                    <a:lumOff val="15000"/>
                  </a:prstClr>
                </a:solidFill>
                <a:effectLst/>
                <a:uLnTx/>
                <a:uFillTx/>
                <a:latin typeface="Calibri"/>
                <a:ea typeface="+mn-ea"/>
                <a:cs typeface="+mn-cs"/>
              </a:rPr>
              <a:t>Medida </a:t>
            </a:r>
            <a:r>
              <a:rPr kumimoji="0" lang="pt-PT" sz="1600" b="0" i="0" u="none" strike="noStrike" kern="1200" cap="none" spc="0" normalizeH="0" baseline="0" noProof="0" dirty="0">
                <a:ln>
                  <a:noFill/>
                </a:ln>
                <a:solidFill>
                  <a:prstClr val="black">
                    <a:lumMod val="85000"/>
                    <a:lumOff val="15000"/>
                  </a:prstClr>
                </a:solidFill>
                <a:effectLst/>
                <a:uLnTx/>
                <a:uFillTx/>
                <a:latin typeface="Calibri"/>
                <a:ea typeface="+mn-ea"/>
                <a:cs typeface="+mn-cs"/>
              </a:rPr>
              <a:t>de auxílio de Estado propõe corrigir uma </a:t>
            </a:r>
            <a:r>
              <a:rPr kumimoji="0" lang="pt-PT" sz="1600" b="0" i="0" u="none" strike="noStrike" kern="1200" cap="none" spc="0" normalizeH="0" baseline="0" noProof="0" dirty="0" smtClean="0">
                <a:ln>
                  <a:noFill/>
                </a:ln>
                <a:solidFill>
                  <a:prstClr val="black">
                    <a:lumMod val="85000"/>
                    <a:lumOff val="15000"/>
                  </a:prstClr>
                </a:solidFill>
                <a:effectLst/>
                <a:uLnTx/>
                <a:uFillTx/>
                <a:latin typeface="Calibri"/>
                <a:ea typeface="+mn-ea"/>
                <a:cs typeface="+mn-cs"/>
              </a:rPr>
              <a:t>situação – ex. uma </a:t>
            </a:r>
            <a:r>
              <a:rPr kumimoji="0" lang="pt-PT" sz="1600" b="0" i="0" u="none" strike="noStrike" kern="1200" cap="none" spc="0" normalizeH="0" baseline="0" noProof="0" dirty="0">
                <a:ln>
                  <a:noFill/>
                </a:ln>
                <a:solidFill>
                  <a:prstClr val="black">
                    <a:lumMod val="85000"/>
                    <a:lumOff val="15000"/>
                  </a:prstClr>
                </a:solidFill>
                <a:effectLst/>
                <a:uLnTx/>
                <a:uFillTx/>
                <a:latin typeface="Calibri"/>
                <a:ea typeface="+mn-ea"/>
                <a:cs typeface="+mn-cs"/>
              </a:rPr>
              <a:t>falha de mercado, ou uma qualquer outra situação em que o mercado deixado a si mesmo, não seria capaz de corrigir e por conseguinte, a medida de auxílio de Estado visa uma melhoria do mercado no seu todo</a:t>
            </a:r>
            <a:r>
              <a:rPr kumimoji="0" lang="pt-PT" sz="1600" b="0" i="0" u="none" strike="noStrike" kern="1200" cap="none" spc="0" normalizeH="0" baseline="0" noProof="0" dirty="0" smtClean="0">
                <a:ln>
                  <a:noFill/>
                </a:ln>
                <a:solidFill>
                  <a:prstClr val="black">
                    <a:lumMod val="85000"/>
                    <a:lumOff val="15000"/>
                  </a:prstClr>
                </a:solidFill>
                <a:effectLst/>
                <a:uLnTx/>
                <a:uFillTx/>
                <a:latin typeface="Calibri"/>
                <a:ea typeface="+mn-ea"/>
                <a:cs typeface="+mn-cs"/>
              </a:rPr>
              <a:t>.</a:t>
            </a:r>
          </a:p>
          <a:p>
            <a:pPr marL="0" marR="0" lvl="0" indent="0" algn="l" defTabSz="914400" rtl="0" eaLnBrk="1" fontAlgn="base" latinLnBrk="0" hangingPunct="1">
              <a:lnSpc>
                <a:spcPct val="150000"/>
              </a:lnSpc>
              <a:spcBef>
                <a:spcPts val="0"/>
              </a:spcBef>
              <a:spcAft>
                <a:spcPts val="0"/>
              </a:spcAft>
              <a:buClrTx/>
              <a:buSzTx/>
              <a:buFontTx/>
              <a:buNone/>
              <a:tabLst/>
              <a:defRPr/>
            </a:pPr>
            <a:endParaRPr kumimoji="0" lang="pt-PT" sz="1600" b="0"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a:p>
            <a:pPr marL="0" marR="0" lvl="0" indent="0" algn="l" defTabSz="914400" rtl="0" eaLnBrk="1" fontAlgn="base" latinLnBrk="0" hangingPunct="1">
              <a:lnSpc>
                <a:spcPct val="150000"/>
              </a:lnSpc>
              <a:spcBef>
                <a:spcPts val="0"/>
              </a:spcBef>
              <a:spcAft>
                <a:spcPts val="0"/>
              </a:spcAft>
              <a:buClrTx/>
              <a:buSzTx/>
              <a:buFontTx/>
              <a:buNone/>
              <a:tabLst/>
              <a:defRPr/>
            </a:pPr>
            <a:r>
              <a:rPr kumimoji="0" lang="pt-PT" sz="1600" b="0" i="0" u="none" strike="noStrike" kern="1200" cap="none" spc="0" normalizeH="0" baseline="0" noProof="0" dirty="0" smtClean="0">
                <a:ln>
                  <a:noFill/>
                </a:ln>
                <a:solidFill>
                  <a:prstClr val="black">
                    <a:lumMod val="85000"/>
                    <a:lumOff val="15000"/>
                  </a:prstClr>
                </a:solidFill>
                <a:effectLst/>
                <a:uLnTx/>
                <a:uFillTx/>
                <a:latin typeface="Calibri"/>
                <a:ea typeface="+mn-ea"/>
                <a:cs typeface="+mn-cs"/>
              </a:rPr>
              <a:t>Medida </a:t>
            </a:r>
            <a:r>
              <a:rPr kumimoji="0" lang="pt-PT" sz="1600" b="0" i="0" u="none" strike="noStrike" kern="1200" cap="none" spc="0" normalizeH="0" baseline="0" noProof="0" dirty="0">
                <a:ln>
                  <a:noFill/>
                </a:ln>
                <a:solidFill>
                  <a:prstClr val="black">
                    <a:lumMod val="85000"/>
                    <a:lumOff val="15000"/>
                  </a:prstClr>
                </a:solidFill>
                <a:effectLst/>
                <a:uLnTx/>
                <a:uFillTx/>
                <a:latin typeface="Calibri"/>
                <a:ea typeface="+mn-ea"/>
                <a:cs typeface="+mn-cs"/>
              </a:rPr>
              <a:t>de auxílio deverá </a:t>
            </a:r>
            <a:r>
              <a:rPr kumimoji="0" lang="pt-PT" sz="1600" b="0" i="0" u="none" strike="noStrike" kern="1200" cap="none" spc="0" normalizeH="0" baseline="0" noProof="0" dirty="0" smtClean="0">
                <a:ln>
                  <a:noFill/>
                </a:ln>
                <a:solidFill>
                  <a:prstClr val="black">
                    <a:lumMod val="85000"/>
                    <a:lumOff val="15000"/>
                  </a:prstClr>
                </a:solidFill>
                <a:effectLst/>
                <a:uLnTx/>
                <a:uFillTx/>
                <a:latin typeface="Calibri"/>
                <a:ea typeface="+mn-ea"/>
                <a:cs typeface="+mn-cs"/>
              </a:rPr>
              <a:t>garantir </a:t>
            </a:r>
            <a:r>
              <a:rPr kumimoji="0" lang="pt-PT" sz="1600" b="0" i="0" u="none" strike="noStrike" kern="1200" cap="none" spc="0" normalizeH="0" baseline="0" noProof="0" dirty="0">
                <a:ln>
                  <a:noFill/>
                </a:ln>
                <a:solidFill>
                  <a:prstClr val="black">
                    <a:lumMod val="85000"/>
                    <a:lumOff val="15000"/>
                  </a:prstClr>
                </a:solidFill>
                <a:effectLst/>
                <a:uLnTx/>
                <a:uFillTx/>
                <a:latin typeface="Calibri"/>
                <a:ea typeface="+mn-ea"/>
                <a:cs typeface="+mn-cs"/>
              </a:rPr>
              <a:t>a adequação da mesma, ou seja, garantir que se trata do instrumento político mais adequado para atingir o já mencionado objetivo de interesse comum</a:t>
            </a:r>
            <a:r>
              <a:rPr kumimoji="0" lang="pt-PT" sz="1600" b="0" i="0" u="none" strike="noStrike" kern="1200" cap="none" spc="0" normalizeH="0" baseline="0" noProof="0" dirty="0" smtClean="0">
                <a:ln>
                  <a:noFill/>
                </a:ln>
                <a:solidFill>
                  <a:prstClr val="black">
                    <a:lumMod val="85000"/>
                    <a:lumOff val="15000"/>
                  </a:prstClr>
                </a:solidFill>
                <a:effectLst/>
                <a:uLnTx/>
                <a:uFillTx/>
                <a:latin typeface="Calibri"/>
                <a:ea typeface="+mn-ea"/>
                <a:cs typeface="+mn-cs"/>
              </a:rPr>
              <a:t>.</a:t>
            </a:r>
          </a:p>
          <a:p>
            <a:pPr marL="0" marR="0" lvl="0" indent="0" algn="l" defTabSz="914400" rtl="0" eaLnBrk="1" fontAlgn="base" latinLnBrk="0" hangingPunct="1">
              <a:lnSpc>
                <a:spcPct val="150000"/>
              </a:lnSpc>
              <a:spcBef>
                <a:spcPts val="0"/>
              </a:spcBef>
              <a:spcAft>
                <a:spcPts val="0"/>
              </a:spcAft>
              <a:buClrTx/>
              <a:buSzTx/>
              <a:buFontTx/>
              <a:buNone/>
              <a:tabLst/>
              <a:defRPr/>
            </a:pPr>
            <a:endParaRPr kumimoji="0" lang="pt-PT" sz="1600" b="0"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a:p>
            <a:pPr marL="0" marR="0" lvl="0" indent="0" algn="l" defTabSz="914400" rtl="0" eaLnBrk="1" fontAlgn="base" latinLnBrk="0" hangingPunct="1">
              <a:lnSpc>
                <a:spcPct val="150000"/>
              </a:lnSpc>
              <a:spcBef>
                <a:spcPts val="0"/>
              </a:spcBef>
              <a:spcAft>
                <a:spcPts val="0"/>
              </a:spcAft>
              <a:buClrTx/>
              <a:buSzTx/>
              <a:buFontTx/>
              <a:buNone/>
              <a:tabLst/>
              <a:defRPr/>
            </a:pPr>
            <a:r>
              <a:rPr kumimoji="0" lang="pt-PT" sz="1600" b="0" i="0" u="none" strike="noStrike" kern="1200" cap="none" spc="0" normalizeH="0" baseline="0" noProof="0" dirty="0" smtClean="0">
                <a:ln>
                  <a:noFill/>
                </a:ln>
                <a:solidFill>
                  <a:prstClr val="black">
                    <a:lumMod val="85000"/>
                    <a:lumOff val="15000"/>
                  </a:prstClr>
                </a:solidFill>
                <a:effectLst/>
                <a:uLnTx/>
                <a:uFillTx/>
                <a:latin typeface="Calibri"/>
                <a:ea typeface="+mn-ea"/>
                <a:cs typeface="+mn-cs"/>
              </a:rPr>
              <a:t>Medida </a:t>
            </a:r>
            <a:r>
              <a:rPr kumimoji="0" lang="pt-PT" sz="1600" b="0" i="0" u="none" strike="noStrike" kern="1200" cap="none" spc="0" normalizeH="0" baseline="0" noProof="0" dirty="0">
                <a:ln>
                  <a:noFill/>
                </a:ln>
                <a:solidFill>
                  <a:prstClr val="black">
                    <a:lumMod val="85000"/>
                    <a:lumOff val="15000"/>
                  </a:prstClr>
                </a:solidFill>
                <a:effectLst/>
                <a:uLnTx/>
                <a:uFillTx/>
                <a:latin typeface="Calibri"/>
                <a:ea typeface="+mn-ea"/>
                <a:cs typeface="+mn-cs"/>
              </a:rPr>
              <a:t>de auxílio </a:t>
            </a:r>
            <a:r>
              <a:rPr kumimoji="0" lang="pt-PT" sz="1600" b="0" i="0" u="none" strike="noStrike" kern="1200" cap="none" spc="0" normalizeH="0" baseline="0" noProof="0" dirty="0" smtClean="0">
                <a:ln>
                  <a:noFill/>
                </a:ln>
                <a:solidFill>
                  <a:prstClr val="black">
                    <a:lumMod val="85000"/>
                    <a:lumOff val="15000"/>
                  </a:prstClr>
                </a:solidFill>
                <a:effectLst/>
                <a:uLnTx/>
                <a:uFillTx/>
                <a:latin typeface="Calibri"/>
                <a:ea typeface="+mn-ea"/>
                <a:cs typeface="+mn-cs"/>
              </a:rPr>
              <a:t>possua </a:t>
            </a:r>
            <a:r>
              <a:rPr kumimoji="0" lang="pt-PT" sz="1600" b="0" i="0" u="none" strike="noStrike" kern="1200" cap="none" spc="0" normalizeH="0" baseline="0" noProof="0" dirty="0">
                <a:ln>
                  <a:noFill/>
                </a:ln>
                <a:solidFill>
                  <a:prstClr val="black">
                    <a:lumMod val="85000"/>
                    <a:lumOff val="15000"/>
                  </a:prstClr>
                </a:solidFill>
                <a:effectLst/>
                <a:uLnTx/>
                <a:uFillTx/>
                <a:latin typeface="Calibri"/>
                <a:ea typeface="+mn-ea"/>
                <a:cs typeface="+mn-cs"/>
              </a:rPr>
              <a:t>um efeito de incentivo, que altere o comportamento da(s) empresa(s), criando e diversificando as atividades, o que não teria ocorrido da mesma forma na ausência do auxílio</a:t>
            </a:r>
            <a:r>
              <a:rPr kumimoji="0" lang="pt-PT" sz="1600" b="0" i="0" u="none" strike="noStrike" kern="1200" cap="none" spc="0" normalizeH="0" baseline="0" noProof="0" dirty="0" smtClean="0">
                <a:ln>
                  <a:noFill/>
                </a:ln>
                <a:solidFill>
                  <a:prstClr val="black">
                    <a:lumMod val="85000"/>
                    <a:lumOff val="15000"/>
                  </a:prstClr>
                </a:solidFill>
                <a:effectLst/>
                <a:uLnTx/>
                <a:uFillTx/>
                <a:latin typeface="Calibri"/>
                <a:ea typeface="+mn-ea"/>
                <a:cs typeface="+mn-cs"/>
              </a:rPr>
              <a:t>.</a:t>
            </a:r>
            <a:endParaRPr kumimoji="0" lang="pt-PT" sz="1600" b="0"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p:txBody>
      </p:sp>
      <p:sp>
        <p:nvSpPr>
          <p:cNvPr id="4" name="Retângulo 3"/>
          <p:cNvSpPr/>
          <p:nvPr/>
        </p:nvSpPr>
        <p:spPr>
          <a:xfrm>
            <a:off x="467544" y="527668"/>
            <a:ext cx="8064896" cy="388696"/>
          </a:xfrm>
          <a:prstGeom prst="rect">
            <a:avLst/>
          </a:prstGeom>
        </p:spPr>
        <p:txBody>
          <a:bodyPr wrap="square">
            <a:spAutoFit/>
          </a:bodyPr>
          <a:lstStyle/>
          <a:p>
            <a:pPr lvl="0" fontAlgn="base">
              <a:lnSpc>
                <a:spcPct val="107000"/>
              </a:lnSpc>
            </a:pPr>
            <a:r>
              <a:rPr lang="pt-PT" b="1" dirty="0">
                <a:solidFill>
                  <a:srgbClr val="1F497D"/>
                </a:solidFill>
              </a:rPr>
              <a:t>Método de base utilizado para a apreciação dos auxílios de Estado</a:t>
            </a:r>
          </a:p>
        </p:txBody>
      </p:sp>
    </p:spTree>
    <p:extLst>
      <p:ext uri="{BB962C8B-B14F-4D97-AF65-F5344CB8AC3E}">
        <p14:creationId xmlns:p14="http://schemas.microsoft.com/office/powerpoint/2010/main" val="18951919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CaixaDeTexto 1"/>
          <p:cNvSpPr txBox="1"/>
          <p:nvPr/>
        </p:nvSpPr>
        <p:spPr>
          <a:xfrm>
            <a:off x="367332" y="980728"/>
            <a:ext cx="8381131" cy="4478149"/>
          </a:xfrm>
          <a:prstGeom prst="rect">
            <a:avLst/>
          </a:prstGeom>
          <a:noFill/>
        </p:spPr>
        <p:txBody>
          <a:bodyPr wrap="square" rtlCol="0">
            <a:spAutoFit/>
          </a:bodyPr>
          <a:lstStyle/>
          <a:p>
            <a:r>
              <a:rPr lang="pt-PT" b="1" dirty="0" smtClean="0">
                <a:solidFill>
                  <a:schemeClr val="tx2"/>
                </a:solidFill>
              </a:rPr>
              <a:t>Principio da concorrência </a:t>
            </a:r>
            <a:r>
              <a:rPr lang="pt-PT" b="1" dirty="0">
                <a:solidFill>
                  <a:schemeClr val="tx2"/>
                </a:solidFill>
              </a:rPr>
              <a:t>não falseada</a:t>
            </a:r>
          </a:p>
          <a:p>
            <a:endParaRPr lang="pt-PT" dirty="0" smtClean="0"/>
          </a:p>
          <a:p>
            <a:pPr>
              <a:lnSpc>
                <a:spcPct val="150000"/>
              </a:lnSpc>
            </a:pPr>
            <a:r>
              <a:rPr lang="pt-PT" sz="1600" dirty="0">
                <a:solidFill>
                  <a:prstClr val="black">
                    <a:lumMod val="85000"/>
                    <a:lumOff val="15000"/>
                  </a:prstClr>
                </a:solidFill>
              </a:rPr>
              <a:t>Um dos pilares fundamentais do projeto de construção europeia é a existência de um mercado comum sem fronteiras nacionais. </a:t>
            </a:r>
            <a:endParaRPr lang="pt-PT" sz="1600" dirty="0" smtClean="0">
              <a:solidFill>
                <a:prstClr val="black">
                  <a:lumMod val="85000"/>
                  <a:lumOff val="15000"/>
                </a:prstClr>
              </a:solidFill>
            </a:endParaRPr>
          </a:p>
          <a:p>
            <a:pPr>
              <a:lnSpc>
                <a:spcPct val="150000"/>
              </a:lnSpc>
            </a:pPr>
            <a:r>
              <a:rPr lang="pt-PT" sz="1600" dirty="0" smtClean="0">
                <a:solidFill>
                  <a:prstClr val="black">
                    <a:lumMod val="85000"/>
                    <a:lumOff val="15000"/>
                  </a:prstClr>
                </a:solidFill>
              </a:rPr>
              <a:t>O </a:t>
            </a:r>
            <a:r>
              <a:rPr lang="pt-PT" sz="1600" dirty="0">
                <a:solidFill>
                  <a:prstClr val="black">
                    <a:lumMod val="85000"/>
                    <a:lumOff val="15000"/>
                  </a:prstClr>
                </a:solidFill>
              </a:rPr>
              <a:t>mercado interno deverá estar firmemente ancorado no princípio da livre concorrência, de modo a que não seja distorcido pelo comportamento </a:t>
            </a:r>
            <a:r>
              <a:rPr lang="pt-PT" sz="1600" dirty="0" smtClean="0">
                <a:solidFill>
                  <a:prstClr val="black">
                    <a:lumMod val="85000"/>
                    <a:lumOff val="15000"/>
                  </a:prstClr>
                </a:solidFill>
              </a:rPr>
              <a:t>anti concorrencial </a:t>
            </a:r>
            <a:r>
              <a:rPr lang="pt-PT" sz="1600" dirty="0">
                <a:solidFill>
                  <a:prstClr val="black">
                    <a:lumMod val="85000"/>
                    <a:lumOff val="15000"/>
                  </a:prstClr>
                </a:solidFill>
              </a:rPr>
              <a:t>das empresas ou dos Estados‑Membros, que em virtude das suas políticas públicas podem acabar por favorecer alguns intervenientes em detrimento de </a:t>
            </a:r>
            <a:r>
              <a:rPr lang="pt-PT" sz="1600" dirty="0" smtClean="0">
                <a:solidFill>
                  <a:prstClr val="black">
                    <a:lumMod val="85000"/>
                    <a:lumOff val="15000"/>
                  </a:prstClr>
                </a:solidFill>
              </a:rPr>
              <a:t>outros.</a:t>
            </a:r>
          </a:p>
          <a:p>
            <a:pPr>
              <a:lnSpc>
                <a:spcPct val="150000"/>
              </a:lnSpc>
            </a:pPr>
            <a:r>
              <a:rPr lang="pt-PT" sz="1600" dirty="0">
                <a:solidFill>
                  <a:prstClr val="black">
                    <a:lumMod val="85000"/>
                    <a:lumOff val="15000"/>
                  </a:prstClr>
                </a:solidFill>
              </a:rPr>
              <a:t>O</a:t>
            </a:r>
            <a:r>
              <a:rPr lang="pt-PT" sz="1600" dirty="0" smtClean="0">
                <a:solidFill>
                  <a:prstClr val="black">
                    <a:lumMod val="85000"/>
                    <a:lumOff val="15000"/>
                  </a:prstClr>
                </a:solidFill>
              </a:rPr>
              <a:t> </a:t>
            </a:r>
            <a:r>
              <a:rPr lang="pt-PT" sz="1600" dirty="0">
                <a:solidFill>
                  <a:prstClr val="black">
                    <a:lumMod val="85000"/>
                    <a:lumOff val="15000"/>
                  </a:prstClr>
                </a:solidFill>
              </a:rPr>
              <a:t>artigo 107º do Tratado sobre o Funcionamento da União Europeia (TFUE) estabelece que são incompatíveis com o mercado interno a(s) medida(s) de auxílio que falseiem ou ameacem falsear a concorrência e as trocas comerciais entre os Estados-Membros.</a:t>
            </a:r>
          </a:p>
          <a:p>
            <a:pPr>
              <a:lnSpc>
                <a:spcPct val="150000"/>
              </a:lnSpc>
            </a:pPr>
            <a:endParaRPr lang="pt-PT" sz="1600" dirty="0">
              <a:solidFill>
                <a:prstClr val="black">
                  <a:lumMod val="85000"/>
                  <a:lumOff val="15000"/>
                </a:prstClr>
              </a:solidFill>
            </a:endParaRPr>
          </a:p>
        </p:txBody>
      </p:sp>
      <p:sp>
        <p:nvSpPr>
          <p:cNvPr id="3" name="Retângulo 2"/>
          <p:cNvSpPr/>
          <p:nvPr/>
        </p:nvSpPr>
        <p:spPr>
          <a:xfrm>
            <a:off x="395536" y="332656"/>
            <a:ext cx="2975943" cy="523220"/>
          </a:xfrm>
          <a:prstGeom prst="rect">
            <a:avLst/>
          </a:prstGeom>
        </p:spPr>
        <p:txBody>
          <a:bodyPr wrap="none">
            <a:spAutoFit/>
          </a:bodyPr>
          <a:lstStyle/>
          <a:p>
            <a:r>
              <a:rPr lang="pt-PT" sz="2800" b="1" dirty="0">
                <a:solidFill>
                  <a:srgbClr val="1F497D"/>
                </a:solidFill>
              </a:rPr>
              <a:t>Auxílios de Estado </a:t>
            </a:r>
          </a:p>
        </p:txBody>
      </p:sp>
    </p:spTree>
    <p:extLst>
      <p:ext uri="{BB962C8B-B14F-4D97-AF65-F5344CB8AC3E}">
        <p14:creationId xmlns:p14="http://schemas.microsoft.com/office/powerpoint/2010/main" val="24069872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tângulo 6"/>
          <p:cNvSpPr/>
          <p:nvPr/>
        </p:nvSpPr>
        <p:spPr>
          <a:xfrm>
            <a:off x="2819029" y="6165304"/>
            <a:ext cx="4527350" cy="24622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PT" sz="1000" b="0" i="0" u="none" strike="noStrike" kern="1200" cap="none" spc="0" normalizeH="0" baseline="0" noProof="0" dirty="0">
                <a:ln>
                  <a:noFill/>
                </a:ln>
                <a:solidFill>
                  <a:prstClr val="black"/>
                </a:solidFill>
                <a:effectLst/>
                <a:uLnTx/>
                <a:uFillTx/>
                <a:latin typeface="Calibri"/>
                <a:ea typeface="+mn-ea"/>
                <a:cs typeface="+mn-cs"/>
              </a:rPr>
              <a:t>https://www.adcoesao.pt/wp-content/uploads/4_fluxograma_original.pdf</a:t>
            </a:r>
          </a:p>
        </p:txBody>
      </p:sp>
      <p:sp>
        <p:nvSpPr>
          <p:cNvPr id="2" name="Retângulo 1"/>
          <p:cNvSpPr/>
          <p:nvPr/>
        </p:nvSpPr>
        <p:spPr>
          <a:xfrm>
            <a:off x="323528" y="1268760"/>
            <a:ext cx="8568952" cy="4524315"/>
          </a:xfrm>
          <a:prstGeom prst="rect">
            <a:avLst/>
          </a:prstGeom>
        </p:spPr>
        <p:txBody>
          <a:bodyPr wrap="square">
            <a:spAutoFit/>
          </a:bodyPr>
          <a:lstStyle/>
          <a:p>
            <a:pPr marL="0" marR="0" lvl="0" indent="0" algn="l" defTabSz="914400" rtl="0" eaLnBrk="1" fontAlgn="base" latinLnBrk="0" hangingPunct="1">
              <a:lnSpc>
                <a:spcPct val="150000"/>
              </a:lnSpc>
              <a:spcBef>
                <a:spcPts val="0"/>
              </a:spcBef>
              <a:spcAft>
                <a:spcPts val="0"/>
              </a:spcAft>
              <a:buClrTx/>
              <a:buSzTx/>
              <a:buFontTx/>
              <a:buNone/>
              <a:tabLst/>
              <a:defRPr/>
            </a:pPr>
            <a:r>
              <a:rPr kumimoji="0" lang="pt-PT" sz="1600" b="0" i="0" u="none" strike="noStrike" kern="1200" cap="none" spc="0" normalizeH="0" baseline="0" noProof="0" dirty="0" smtClean="0">
                <a:ln>
                  <a:noFill/>
                </a:ln>
                <a:solidFill>
                  <a:prstClr val="black">
                    <a:lumMod val="85000"/>
                    <a:lumOff val="15000"/>
                  </a:prstClr>
                </a:solidFill>
                <a:effectLst/>
                <a:uLnTx/>
                <a:uFillTx/>
                <a:latin typeface="Calibri"/>
                <a:ea typeface="+mn-ea"/>
                <a:cs typeface="+mn-cs"/>
              </a:rPr>
              <a:t>O </a:t>
            </a:r>
            <a:r>
              <a:rPr kumimoji="0" lang="pt-PT" sz="1600" b="0" i="0" u="none" strike="noStrike" kern="1200" cap="none" spc="0" normalizeH="0" baseline="0" noProof="0" dirty="0">
                <a:ln>
                  <a:noFill/>
                </a:ln>
                <a:solidFill>
                  <a:prstClr val="black">
                    <a:lumMod val="85000"/>
                    <a:lumOff val="15000"/>
                  </a:prstClr>
                </a:solidFill>
                <a:effectLst/>
                <a:uLnTx/>
                <a:uFillTx/>
                <a:latin typeface="Calibri"/>
                <a:ea typeface="+mn-ea"/>
                <a:cs typeface="+mn-cs"/>
              </a:rPr>
              <a:t>efeito de incentivo encontra-se estritamente ligado à proporcionalidade dos </a:t>
            </a:r>
            <a:r>
              <a:rPr kumimoji="0" lang="pt-PT" sz="1600" b="0" i="0" u="none" strike="noStrike" kern="1200" cap="none" spc="0" normalizeH="0" baseline="0" noProof="0" dirty="0" smtClean="0">
                <a:ln>
                  <a:noFill/>
                </a:ln>
                <a:solidFill>
                  <a:prstClr val="black">
                    <a:lumMod val="85000"/>
                    <a:lumOff val="15000"/>
                  </a:prstClr>
                </a:solidFill>
                <a:effectLst/>
                <a:uLnTx/>
                <a:uFillTx/>
                <a:latin typeface="Calibri"/>
                <a:ea typeface="+mn-ea"/>
                <a:cs typeface="+mn-cs"/>
              </a:rPr>
              <a:t>auxílios</a:t>
            </a:r>
          </a:p>
          <a:p>
            <a:pPr marL="285750" marR="0" lvl="0" indent="-285750" algn="l" defTabSz="914400" rtl="0" eaLnBrk="1" fontAlgn="base" latinLnBrk="0" hangingPunct="1">
              <a:lnSpc>
                <a:spcPct val="150000"/>
              </a:lnSpc>
              <a:spcBef>
                <a:spcPts val="0"/>
              </a:spcBef>
              <a:spcAft>
                <a:spcPts val="0"/>
              </a:spcAft>
              <a:buClrTx/>
              <a:buSzTx/>
              <a:buFont typeface="Arial" panose="020B0604020202020204" pitchFamily="34" charset="0"/>
              <a:buChar char="•"/>
              <a:tabLst/>
              <a:defRPr/>
            </a:pPr>
            <a:r>
              <a:rPr kumimoji="0" lang="pt-PT" sz="1600" b="0" i="0" u="none" strike="noStrike" kern="1200" cap="none" spc="0" normalizeH="0" baseline="0" noProof="0" dirty="0" smtClean="0">
                <a:ln>
                  <a:noFill/>
                </a:ln>
                <a:solidFill>
                  <a:prstClr val="black">
                    <a:lumMod val="85000"/>
                    <a:lumOff val="15000"/>
                  </a:prstClr>
                </a:solidFill>
                <a:effectLst/>
                <a:uLnTx/>
                <a:uFillTx/>
                <a:latin typeface="Calibri"/>
                <a:ea typeface="+mn-ea"/>
                <a:cs typeface="+mn-cs"/>
              </a:rPr>
              <a:t>Limitação </a:t>
            </a:r>
            <a:r>
              <a:rPr kumimoji="0" lang="pt-PT" sz="1600" b="0" i="0" u="none" strike="noStrike" kern="1200" cap="none" spc="0" normalizeH="0" baseline="0" noProof="0" dirty="0">
                <a:ln>
                  <a:noFill/>
                </a:ln>
                <a:solidFill>
                  <a:prstClr val="black">
                    <a:lumMod val="85000"/>
                    <a:lumOff val="15000"/>
                  </a:prstClr>
                </a:solidFill>
                <a:effectLst/>
                <a:uLnTx/>
                <a:uFillTx/>
                <a:latin typeface="Calibri"/>
                <a:ea typeface="+mn-ea"/>
                <a:cs typeface="+mn-cs"/>
              </a:rPr>
              <a:t>do montante de auxílio ao mínimo necessário para incentivar o(s) investimento(s) e/ou atividade(s) complementar(</a:t>
            </a:r>
            <a:r>
              <a:rPr kumimoji="0" lang="pt-PT" sz="1600" b="0" i="0" u="none" strike="noStrike" kern="1200" cap="none" spc="0" normalizeH="0" baseline="0" noProof="0" dirty="0" err="1">
                <a:ln>
                  <a:noFill/>
                </a:ln>
                <a:solidFill>
                  <a:prstClr val="black">
                    <a:lumMod val="85000"/>
                    <a:lumOff val="15000"/>
                  </a:prstClr>
                </a:solidFill>
                <a:effectLst/>
                <a:uLnTx/>
                <a:uFillTx/>
                <a:latin typeface="Calibri"/>
                <a:ea typeface="+mn-ea"/>
                <a:cs typeface="+mn-cs"/>
              </a:rPr>
              <a:t>es</a:t>
            </a:r>
            <a:r>
              <a:rPr kumimoji="0" lang="pt-PT" sz="1600" b="0" i="0" u="none" strike="noStrike" kern="1200" cap="none" spc="0" normalizeH="0" baseline="0" noProof="0" dirty="0" smtClean="0">
                <a:ln>
                  <a:noFill/>
                </a:ln>
                <a:solidFill>
                  <a:prstClr val="black">
                    <a:lumMod val="85000"/>
                    <a:lumOff val="15000"/>
                  </a:prstClr>
                </a:solidFill>
                <a:effectLst/>
                <a:uLnTx/>
                <a:uFillTx/>
                <a:latin typeface="Calibri"/>
                <a:ea typeface="+mn-ea"/>
                <a:cs typeface="+mn-cs"/>
              </a:rPr>
              <a:t>)</a:t>
            </a:r>
          </a:p>
          <a:p>
            <a:pPr marL="285750" marR="0" lvl="0" indent="-285750" algn="l" defTabSz="914400" rtl="0" eaLnBrk="1" fontAlgn="base" latinLnBrk="0" hangingPunct="1">
              <a:lnSpc>
                <a:spcPct val="150000"/>
              </a:lnSpc>
              <a:spcBef>
                <a:spcPts val="0"/>
              </a:spcBef>
              <a:spcAft>
                <a:spcPts val="0"/>
              </a:spcAft>
              <a:buClrTx/>
              <a:buSzTx/>
              <a:buFont typeface="Arial" panose="020B0604020202020204" pitchFamily="34" charset="0"/>
              <a:buChar char="•"/>
              <a:tabLst/>
              <a:defRPr/>
            </a:pPr>
            <a:r>
              <a:rPr kumimoji="0" lang="pt-PT" sz="1600" b="0" i="0" u="none" strike="noStrike" kern="1200" cap="none" spc="0" normalizeH="0" baseline="0" noProof="0" dirty="0" smtClean="0">
                <a:ln>
                  <a:noFill/>
                </a:ln>
                <a:solidFill>
                  <a:prstClr val="black">
                    <a:lumMod val="85000"/>
                    <a:lumOff val="15000"/>
                  </a:prstClr>
                </a:solidFill>
                <a:effectLst/>
                <a:uLnTx/>
                <a:uFillTx/>
                <a:latin typeface="Calibri"/>
                <a:ea typeface="+mn-ea"/>
                <a:cs typeface="+mn-cs"/>
              </a:rPr>
              <a:t>O </a:t>
            </a:r>
            <a:r>
              <a:rPr kumimoji="0" lang="pt-PT" sz="1600" b="0" i="0" u="none" strike="noStrike" kern="1200" cap="none" spc="0" normalizeH="0" baseline="0" noProof="0" dirty="0">
                <a:ln>
                  <a:noFill/>
                </a:ln>
                <a:solidFill>
                  <a:prstClr val="black">
                    <a:lumMod val="85000"/>
                    <a:lumOff val="15000"/>
                  </a:prstClr>
                </a:solidFill>
                <a:effectLst/>
                <a:uLnTx/>
                <a:uFillTx/>
                <a:latin typeface="Calibri"/>
                <a:ea typeface="+mn-ea"/>
                <a:cs typeface="+mn-cs"/>
              </a:rPr>
              <a:t>mínimo necessário à alteração do comportamento da(s) empresa(s). </a:t>
            </a:r>
          </a:p>
          <a:p>
            <a:pPr marL="0" marR="0" lvl="0" indent="0" algn="l" defTabSz="914400" rtl="0" eaLnBrk="1" fontAlgn="base" latinLnBrk="0" hangingPunct="1">
              <a:lnSpc>
                <a:spcPct val="150000"/>
              </a:lnSpc>
              <a:spcBef>
                <a:spcPts val="0"/>
              </a:spcBef>
              <a:spcAft>
                <a:spcPts val="0"/>
              </a:spcAft>
              <a:buClrTx/>
              <a:buSzTx/>
              <a:buFontTx/>
              <a:buNone/>
              <a:tabLst/>
              <a:defRPr/>
            </a:pPr>
            <a:endParaRPr kumimoji="0" lang="pt-PT" sz="1600" b="0" i="0" u="none" strike="noStrike" kern="1200" cap="none" spc="0" normalizeH="0" baseline="0" noProof="0" dirty="0" smtClean="0">
              <a:ln>
                <a:noFill/>
              </a:ln>
              <a:solidFill>
                <a:prstClr val="black">
                  <a:lumMod val="85000"/>
                  <a:lumOff val="15000"/>
                </a:prstClr>
              </a:solidFill>
              <a:effectLst/>
              <a:uLnTx/>
              <a:uFillTx/>
              <a:latin typeface="Calibri"/>
              <a:ea typeface="+mn-ea"/>
              <a:cs typeface="+mn-cs"/>
            </a:endParaRPr>
          </a:p>
          <a:p>
            <a:pPr marL="0" marR="0" lvl="0" indent="0" algn="l" defTabSz="914400" rtl="0" eaLnBrk="1" fontAlgn="base" latinLnBrk="0" hangingPunct="1">
              <a:lnSpc>
                <a:spcPct val="150000"/>
              </a:lnSpc>
              <a:spcBef>
                <a:spcPts val="0"/>
              </a:spcBef>
              <a:spcAft>
                <a:spcPts val="0"/>
              </a:spcAft>
              <a:buClrTx/>
              <a:buSzTx/>
              <a:buFontTx/>
              <a:buNone/>
              <a:tabLst/>
              <a:defRPr/>
            </a:pPr>
            <a:r>
              <a:rPr kumimoji="0" lang="pt-PT" sz="1600" b="0" i="0" u="none" strike="noStrike" kern="1200" cap="none" spc="0" normalizeH="0" baseline="0" noProof="0" dirty="0" smtClean="0">
                <a:ln>
                  <a:noFill/>
                </a:ln>
                <a:solidFill>
                  <a:prstClr val="black">
                    <a:lumMod val="85000"/>
                    <a:lumOff val="15000"/>
                  </a:prstClr>
                </a:solidFill>
                <a:effectLst/>
                <a:uLnTx/>
                <a:uFillTx/>
                <a:latin typeface="Calibri"/>
                <a:ea typeface="+mn-ea"/>
                <a:cs typeface="+mn-cs"/>
              </a:rPr>
              <a:t>O </a:t>
            </a:r>
            <a:r>
              <a:rPr kumimoji="0" lang="pt-PT" sz="1600" b="0" i="0" u="none" strike="noStrike" kern="1200" cap="none" spc="0" normalizeH="0" baseline="0" noProof="0" dirty="0">
                <a:ln>
                  <a:noFill/>
                </a:ln>
                <a:solidFill>
                  <a:prstClr val="black">
                    <a:lumMod val="85000"/>
                    <a:lumOff val="15000"/>
                  </a:prstClr>
                </a:solidFill>
                <a:effectLst/>
                <a:uLnTx/>
                <a:uFillTx/>
                <a:latin typeface="Calibri"/>
                <a:ea typeface="+mn-ea"/>
                <a:cs typeface="+mn-cs"/>
              </a:rPr>
              <a:t>critério da prevenção de efeitos negativos visa limitar as distorções da concorrência e das trocas comerciais entre Estados-Membros ao mínimo indispensável, ou seja, os efeitos negativos dos auxílios são suficientemente limitados, para que, numa ponderação entre os efeitos positivos e os efeitos negativos, o balanço global da medida seja claramente positivo.</a:t>
            </a:r>
          </a:p>
          <a:p>
            <a:pPr marL="0" marR="0" lvl="0" indent="0" algn="l" defTabSz="914400" rtl="0" eaLnBrk="1" fontAlgn="base" latinLnBrk="0" hangingPunct="1">
              <a:lnSpc>
                <a:spcPct val="150000"/>
              </a:lnSpc>
              <a:spcBef>
                <a:spcPts val="0"/>
              </a:spcBef>
              <a:spcAft>
                <a:spcPts val="0"/>
              </a:spcAft>
              <a:buClrTx/>
              <a:buSzTx/>
              <a:buFontTx/>
              <a:buNone/>
              <a:tabLst/>
              <a:defRPr/>
            </a:pPr>
            <a:r>
              <a:rPr kumimoji="0" lang="pt-PT" sz="1600" b="0" i="0" u="none" strike="noStrike" kern="1200" cap="none" spc="0" normalizeH="0" baseline="0" noProof="0" dirty="0">
                <a:ln>
                  <a:noFill/>
                </a:ln>
                <a:solidFill>
                  <a:prstClr val="black">
                    <a:lumMod val="85000"/>
                    <a:lumOff val="15000"/>
                  </a:prstClr>
                </a:solidFill>
                <a:effectLst/>
                <a:uLnTx/>
                <a:uFillTx/>
                <a:latin typeface="Calibri"/>
                <a:ea typeface="+mn-ea"/>
                <a:cs typeface="+mn-cs"/>
              </a:rPr>
              <a:t>Por fim, as medidas deverão garantir a transparência do auxílio, todas as informações e atos relevantes da medida deverão ser do conhecimento público e encontrar-se facilmente acessíveis aos Estados-Membros, à Comissão, aos operadores económicos e o público em geral.</a:t>
            </a:r>
          </a:p>
        </p:txBody>
      </p:sp>
      <p:sp>
        <p:nvSpPr>
          <p:cNvPr id="4" name="Retângulo 3"/>
          <p:cNvSpPr/>
          <p:nvPr/>
        </p:nvSpPr>
        <p:spPr>
          <a:xfrm>
            <a:off x="467544" y="527668"/>
            <a:ext cx="8064896" cy="388696"/>
          </a:xfrm>
          <a:prstGeom prst="rect">
            <a:avLst/>
          </a:prstGeom>
        </p:spPr>
        <p:txBody>
          <a:bodyPr wrap="square">
            <a:spAutoFit/>
          </a:bodyPr>
          <a:lstStyle/>
          <a:p>
            <a:pPr lvl="0" fontAlgn="base">
              <a:lnSpc>
                <a:spcPct val="107000"/>
              </a:lnSpc>
            </a:pPr>
            <a:r>
              <a:rPr lang="pt-PT" b="1" dirty="0">
                <a:solidFill>
                  <a:srgbClr val="1F497D"/>
                </a:solidFill>
              </a:rPr>
              <a:t>Método de base utilizado para a apreciação dos auxílios de Estado</a:t>
            </a:r>
          </a:p>
        </p:txBody>
      </p:sp>
    </p:spTree>
    <p:extLst>
      <p:ext uri="{BB962C8B-B14F-4D97-AF65-F5344CB8AC3E}">
        <p14:creationId xmlns:p14="http://schemas.microsoft.com/office/powerpoint/2010/main" val="34378277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tângulo 6"/>
          <p:cNvSpPr/>
          <p:nvPr/>
        </p:nvSpPr>
        <p:spPr>
          <a:xfrm>
            <a:off x="2819029" y="6165304"/>
            <a:ext cx="4527350" cy="24622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PT" sz="1000" b="0" i="0" u="none" strike="noStrike" kern="1200" cap="none" spc="0" normalizeH="0" baseline="0" noProof="0" dirty="0">
                <a:ln>
                  <a:noFill/>
                </a:ln>
                <a:solidFill>
                  <a:prstClr val="black"/>
                </a:solidFill>
                <a:effectLst/>
                <a:uLnTx/>
                <a:uFillTx/>
                <a:latin typeface="Calibri"/>
                <a:ea typeface="+mn-ea"/>
                <a:cs typeface="+mn-cs"/>
              </a:rPr>
              <a:t>https://www.adcoesao.pt/wp-content/uploads/4_fluxograma_original.pdf</a:t>
            </a:r>
          </a:p>
        </p:txBody>
      </p:sp>
      <p:sp>
        <p:nvSpPr>
          <p:cNvPr id="4" name="Retângulo 3"/>
          <p:cNvSpPr/>
          <p:nvPr/>
        </p:nvSpPr>
        <p:spPr>
          <a:xfrm>
            <a:off x="683568" y="836712"/>
            <a:ext cx="8064896" cy="388696"/>
          </a:xfrm>
          <a:prstGeom prst="rect">
            <a:avLst/>
          </a:prstGeom>
        </p:spPr>
        <p:txBody>
          <a:bodyPr wrap="square">
            <a:spAutoFit/>
          </a:bodyPr>
          <a:lstStyle/>
          <a:p>
            <a:pPr marL="0" marR="0" lvl="0" indent="0" algn="l" defTabSz="914400" rtl="0" eaLnBrk="1" fontAlgn="base" latinLnBrk="0" hangingPunct="1">
              <a:lnSpc>
                <a:spcPct val="107000"/>
              </a:lnSpc>
              <a:spcBef>
                <a:spcPts val="0"/>
              </a:spcBef>
              <a:spcAft>
                <a:spcPts val="0"/>
              </a:spcAft>
              <a:buClrTx/>
              <a:buSzTx/>
              <a:buFontTx/>
              <a:buNone/>
              <a:tabLst/>
              <a:defRPr/>
            </a:pPr>
            <a:r>
              <a:rPr kumimoji="0" lang="pt-PT" sz="1800" b="1" i="0" u="none" strike="noStrike" kern="1200" cap="none" spc="0" normalizeH="0" baseline="0" noProof="0" dirty="0" smtClean="0">
                <a:ln>
                  <a:noFill/>
                </a:ln>
                <a:solidFill>
                  <a:srgbClr val="1F497D"/>
                </a:solidFill>
                <a:effectLst/>
                <a:uLnTx/>
                <a:uFillTx/>
                <a:latin typeface="Calibri"/>
                <a:ea typeface="+mn-ea"/>
                <a:cs typeface="+mn-cs"/>
              </a:rPr>
              <a:t>Caso prático</a:t>
            </a:r>
            <a:r>
              <a:rPr kumimoji="0" lang="pt-PT" sz="1800" b="1" i="0" u="none" strike="noStrike" kern="1200" cap="none" spc="0" normalizeH="0" noProof="0" dirty="0" smtClean="0">
                <a:ln>
                  <a:noFill/>
                </a:ln>
                <a:solidFill>
                  <a:srgbClr val="1F497D"/>
                </a:solidFill>
                <a:effectLst/>
                <a:uLnTx/>
                <a:uFillTx/>
                <a:latin typeface="Calibri"/>
                <a:ea typeface="+mn-ea"/>
                <a:cs typeface="+mn-cs"/>
              </a:rPr>
              <a:t> </a:t>
            </a:r>
            <a:endParaRPr kumimoji="0" lang="pt-PT" sz="1800" b="1" i="0" u="none" strike="noStrike" kern="1200" cap="none" spc="0" normalizeH="0" baseline="0" noProof="0" dirty="0">
              <a:ln>
                <a:noFill/>
              </a:ln>
              <a:solidFill>
                <a:srgbClr val="1F497D"/>
              </a:solidFill>
              <a:effectLst/>
              <a:uLnTx/>
              <a:uFillTx/>
              <a:latin typeface="Calibri"/>
              <a:ea typeface="+mn-ea"/>
              <a:cs typeface="+mn-cs"/>
            </a:endParaRPr>
          </a:p>
        </p:txBody>
      </p:sp>
      <p:sp>
        <p:nvSpPr>
          <p:cNvPr id="3" name="Retângulo 2"/>
          <p:cNvSpPr/>
          <p:nvPr/>
        </p:nvSpPr>
        <p:spPr>
          <a:xfrm>
            <a:off x="683568" y="1412776"/>
            <a:ext cx="7920880" cy="3046988"/>
          </a:xfrm>
          <a:prstGeom prst="rect">
            <a:avLst/>
          </a:prstGeom>
        </p:spPr>
        <p:txBody>
          <a:bodyPr wrap="square">
            <a:spAutoFit/>
          </a:bodyPr>
          <a:lstStyle/>
          <a:p>
            <a:r>
              <a:rPr lang="pt-PT" sz="1600" b="1" dirty="0">
                <a:solidFill>
                  <a:prstClr val="black">
                    <a:lumMod val="85000"/>
                    <a:lumOff val="15000"/>
                  </a:prstClr>
                </a:solidFill>
                <a:latin typeface="Calibri"/>
              </a:rPr>
              <a:t>Resolução do Conselho de Ministros n.º 29-E/2022</a:t>
            </a:r>
          </a:p>
          <a:p>
            <a:r>
              <a:rPr lang="pt-PT" sz="1600" dirty="0" smtClean="0">
                <a:solidFill>
                  <a:prstClr val="black">
                    <a:lumMod val="85000"/>
                    <a:lumOff val="15000"/>
                  </a:prstClr>
                </a:solidFill>
                <a:latin typeface="Calibri"/>
              </a:rPr>
              <a:t>Cria </a:t>
            </a:r>
            <a:r>
              <a:rPr lang="pt-PT" sz="1600" dirty="0">
                <a:solidFill>
                  <a:prstClr val="black">
                    <a:lumMod val="85000"/>
                    <a:lumOff val="15000"/>
                  </a:prstClr>
                </a:solidFill>
                <a:latin typeface="Calibri"/>
              </a:rPr>
              <a:t>um apoio extraordinário e excecional ao setor dos transportes de mercadorias </a:t>
            </a:r>
            <a:r>
              <a:rPr lang="pt-PT" sz="1600" dirty="0" smtClean="0">
                <a:solidFill>
                  <a:prstClr val="black">
                    <a:lumMod val="85000"/>
                    <a:lumOff val="15000"/>
                  </a:prstClr>
                </a:solidFill>
                <a:latin typeface="Calibri"/>
              </a:rPr>
              <a:t>por conta </a:t>
            </a:r>
            <a:r>
              <a:rPr lang="pt-PT" sz="1600" dirty="0">
                <a:solidFill>
                  <a:prstClr val="black">
                    <a:lumMod val="85000"/>
                    <a:lumOff val="15000"/>
                  </a:prstClr>
                </a:solidFill>
                <a:latin typeface="Calibri"/>
              </a:rPr>
              <a:t>de outrem</a:t>
            </a:r>
            <a:r>
              <a:rPr lang="pt-PT" sz="1600" dirty="0" smtClean="0">
                <a:solidFill>
                  <a:prstClr val="black">
                    <a:lumMod val="85000"/>
                    <a:lumOff val="15000"/>
                  </a:prstClr>
                </a:solidFill>
                <a:latin typeface="Calibri"/>
              </a:rPr>
              <a:t>.</a:t>
            </a:r>
          </a:p>
          <a:p>
            <a:endParaRPr lang="pt-PT" sz="1600" dirty="0" smtClean="0">
              <a:solidFill>
                <a:prstClr val="black">
                  <a:lumMod val="85000"/>
                  <a:lumOff val="15000"/>
                </a:prstClr>
              </a:solidFill>
              <a:latin typeface="Calibri"/>
            </a:endParaRPr>
          </a:p>
          <a:p>
            <a:r>
              <a:rPr lang="pt-PT" sz="1600" dirty="0">
                <a:solidFill>
                  <a:prstClr val="black">
                    <a:lumMod val="85000"/>
                    <a:lumOff val="15000"/>
                  </a:prstClr>
                </a:solidFill>
                <a:hlinkClick r:id="rId3"/>
              </a:rPr>
              <a:t>http://</a:t>
            </a:r>
            <a:r>
              <a:rPr lang="pt-PT" sz="1600" dirty="0" smtClean="0">
                <a:solidFill>
                  <a:prstClr val="black">
                    <a:lumMod val="85000"/>
                    <a:lumOff val="15000"/>
                  </a:prstClr>
                </a:solidFill>
                <a:hlinkClick r:id="rId3"/>
              </a:rPr>
              <a:t>www.imtonline.pt/index.php/9-uncategorised/2305-apoio-transportes-merc032022</a:t>
            </a:r>
            <a:endParaRPr lang="pt-PT" sz="1600" dirty="0" smtClean="0">
              <a:solidFill>
                <a:prstClr val="black">
                  <a:lumMod val="85000"/>
                  <a:lumOff val="15000"/>
                </a:prstClr>
              </a:solidFill>
            </a:endParaRPr>
          </a:p>
          <a:p>
            <a:endParaRPr lang="pt-PT" sz="1600" dirty="0">
              <a:solidFill>
                <a:prstClr val="black">
                  <a:lumMod val="85000"/>
                  <a:lumOff val="15000"/>
                </a:prstClr>
              </a:solidFill>
              <a:latin typeface="Calibri"/>
            </a:endParaRPr>
          </a:p>
          <a:p>
            <a:endParaRPr lang="pt-PT" sz="1600" dirty="0" smtClean="0">
              <a:solidFill>
                <a:prstClr val="black">
                  <a:lumMod val="85000"/>
                  <a:lumOff val="15000"/>
                </a:prstClr>
              </a:solidFill>
              <a:latin typeface="Calibri"/>
            </a:endParaRPr>
          </a:p>
          <a:p>
            <a:r>
              <a:rPr lang="pt-PT" sz="1600" dirty="0" smtClean="0">
                <a:solidFill>
                  <a:prstClr val="black">
                    <a:lumMod val="85000"/>
                    <a:lumOff val="15000"/>
                  </a:prstClr>
                </a:solidFill>
                <a:latin typeface="Calibri"/>
              </a:rPr>
              <a:t>Analisar </a:t>
            </a:r>
          </a:p>
          <a:p>
            <a:pPr marL="285750" indent="-285750">
              <a:buFont typeface="Arial" panose="020B0604020202020204" pitchFamily="34" charset="0"/>
              <a:buChar char="•"/>
            </a:pPr>
            <a:r>
              <a:rPr lang="pt-PT" sz="1600" dirty="0" smtClean="0">
                <a:solidFill>
                  <a:prstClr val="black">
                    <a:lumMod val="85000"/>
                    <a:lumOff val="15000"/>
                  </a:prstClr>
                </a:solidFill>
                <a:latin typeface="Calibri"/>
              </a:rPr>
              <a:t>O auxilio concedido </a:t>
            </a:r>
          </a:p>
          <a:p>
            <a:pPr marL="285750" indent="-285750">
              <a:buFont typeface="Arial" panose="020B0604020202020204" pitchFamily="34" charset="0"/>
              <a:buChar char="•"/>
            </a:pPr>
            <a:r>
              <a:rPr lang="pt-PT" sz="1600" dirty="0" smtClean="0">
                <a:solidFill>
                  <a:prstClr val="black">
                    <a:lumMod val="85000"/>
                    <a:lumOff val="15000"/>
                  </a:prstClr>
                </a:solidFill>
                <a:latin typeface="Calibri"/>
              </a:rPr>
              <a:t>A fundamentação para o auxilio </a:t>
            </a:r>
          </a:p>
          <a:p>
            <a:pPr marL="285750" indent="-285750">
              <a:buFont typeface="Arial" panose="020B0604020202020204" pitchFamily="34" charset="0"/>
              <a:buChar char="•"/>
            </a:pPr>
            <a:r>
              <a:rPr lang="pt-PT" sz="1600" dirty="0" smtClean="0">
                <a:solidFill>
                  <a:prstClr val="black">
                    <a:lumMod val="85000"/>
                    <a:lumOff val="15000"/>
                  </a:prstClr>
                </a:solidFill>
                <a:latin typeface="Calibri"/>
              </a:rPr>
              <a:t>Destinatários do auxilio </a:t>
            </a:r>
          </a:p>
          <a:p>
            <a:pPr marL="285750" indent="-285750">
              <a:buFont typeface="Arial" panose="020B0604020202020204" pitchFamily="34" charset="0"/>
              <a:buChar char="•"/>
            </a:pPr>
            <a:r>
              <a:rPr lang="pt-PT" sz="1600" dirty="0" smtClean="0">
                <a:solidFill>
                  <a:prstClr val="black">
                    <a:lumMod val="85000"/>
                    <a:lumOff val="15000"/>
                  </a:prstClr>
                </a:solidFill>
                <a:latin typeface="Calibri"/>
              </a:rPr>
              <a:t>Regime</a:t>
            </a:r>
            <a:endParaRPr lang="pt-PT" sz="1600" dirty="0">
              <a:solidFill>
                <a:prstClr val="black">
                  <a:lumMod val="85000"/>
                  <a:lumOff val="15000"/>
                </a:prstClr>
              </a:solidFill>
              <a:latin typeface="Calibri"/>
            </a:endParaRPr>
          </a:p>
        </p:txBody>
      </p:sp>
    </p:spTree>
    <p:extLst>
      <p:ext uri="{BB962C8B-B14F-4D97-AF65-F5344CB8AC3E}">
        <p14:creationId xmlns:p14="http://schemas.microsoft.com/office/powerpoint/2010/main" val="12441181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20714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CaixaDeTexto 1"/>
          <p:cNvSpPr txBox="1"/>
          <p:nvPr/>
        </p:nvSpPr>
        <p:spPr>
          <a:xfrm>
            <a:off x="539552" y="404663"/>
            <a:ext cx="8381131" cy="2723823"/>
          </a:xfrm>
          <a:prstGeom prst="rect">
            <a:avLst/>
          </a:prstGeom>
          <a:noFill/>
        </p:spPr>
        <p:txBody>
          <a:bodyPr wrap="square" rtlCol="0">
            <a:spAutoFit/>
          </a:bodyPr>
          <a:lstStyle/>
          <a:p>
            <a:pPr>
              <a:lnSpc>
                <a:spcPct val="150000"/>
              </a:lnSpc>
            </a:pPr>
            <a:r>
              <a:rPr lang="pt-PT" b="1" dirty="0">
                <a:solidFill>
                  <a:schemeClr val="tx2"/>
                </a:solidFill>
              </a:rPr>
              <a:t>A concorrência contribuiu para:</a:t>
            </a:r>
          </a:p>
          <a:p>
            <a:pPr marL="285750" indent="-285750">
              <a:lnSpc>
                <a:spcPct val="150000"/>
              </a:lnSpc>
              <a:buFont typeface="Arial" panose="020B0604020202020204" pitchFamily="34" charset="0"/>
              <a:buChar char="•"/>
            </a:pPr>
            <a:r>
              <a:rPr lang="pt-PT" sz="1600" dirty="0" smtClean="0">
                <a:solidFill>
                  <a:prstClr val="black">
                    <a:lumMod val="85000"/>
                    <a:lumOff val="15000"/>
                  </a:prstClr>
                </a:solidFill>
              </a:rPr>
              <a:t>Criar condições ao crescimento económico</a:t>
            </a:r>
          </a:p>
          <a:p>
            <a:pPr marL="285750" indent="-285750">
              <a:lnSpc>
                <a:spcPct val="150000"/>
              </a:lnSpc>
              <a:buFont typeface="Arial" panose="020B0604020202020204" pitchFamily="34" charset="0"/>
              <a:buChar char="•"/>
            </a:pPr>
            <a:r>
              <a:rPr lang="pt-PT" sz="1600" dirty="0" smtClean="0">
                <a:solidFill>
                  <a:prstClr val="black">
                    <a:lumMod val="85000"/>
                    <a:lumOff val="15000"/>
                  </a:prstClr>
                </a:solidFill>
              </a:rPr>
              <a:t>Influenciar decisões de investimento</a:t>
            </a:r>
          </a:p>
          <a:p>
            <a:pPr marL="285750" indent="-285750">
              <a:lnSpc>
                <a:spcPct val="150000"/>
              </a:lnSpc>
              <a:buFont typeface="Arial" panose="020B0604020202020204" pitchFamily="34" charset="0"/>
              <a:buChar char="•"/>
            </a:pPr>
            <a:r>
              <a:rPr lang="pt-PT" sz="1600" dirty="0" smtClean="0">
                <a:solidFill>
                  <a:prstClr val="black">
                    <a:lumMod val="85000"/>
                    <a:lumOff val="15000"/>
                  </a:prstClr>
                </a:solidFill>
              </a:rPr>
              <a:t>Aquisições empresariais</a:t>
            </a:r>
          </a:p>
          <a:p>
            <a:pPr marL="285750" indent="-285750">
              <a:lnSpc>
                <a:spcPct val="150000"/>
              </a:lnSpc>
              <a:buFont typeface="Arial" panose="020B0604020202020204" pitchFamily="34" charset="0"/>
              <a:buChar char="•"/>
            </a:pPr>
            <a:r>
              <a:rPr lang="pt-PT" sz="1600" dirty="0" smtClean="0">
                <a:solidFill>
                  <a:prstClr val="black">
                    <a:lumMod val="85000"/>
                    <a:lumOff val="15000"/>
                  </a:prstClr>
                </a:solidFill>
              </a:rPr>
              <a:t>Políticas tarifárias </a:t>
            </a:r>
          </a:p>
          <a:p>
            <a:pPr marL="285750" indent="-285750">
              <a:lnSpc>
                <a:spcPct val="150000"/>
              </a:lnSpc>
              <a:buFont typeface="Arial" panose="020B0604020202020204" pitchFamily="34" charset="0"/>
              <a:buChar char="•"/>
            </a:pPr>
            <a:r>
              <a:rPr lang="pt-PT" sz="1600" dirty="0" smtClean="0">
                <a:solidFill>
                  <a:prstClr val="black">
                    <a:lumMod val="85000"/>
                    <a:lumOff val="15000"/>
                  </a:prstClr>
                </a:solidFill>
              </a:rPr>
              <a:t>Incentivo à criação de novas empresas </a:t>
            </a:r>
          </a:p>
          <a:p>
            <a:pPr marL="285750" indent="-285750">
              <a:lnSpc>
                <a:spcPct val="150000"/>
              </a:lnSpc>
              <a:buFont typeface="Arial" panose="020B0604020202020204" pitchFamily="34" charset="0"/>
              <a:buChar char="•"/>
            </a:pPr>
            <a:r>
              <a:rPr lang="pt-PT" sz="1600" dirty="0" smtClean="0">
                <a:solidFill>
                  <a:prstClr val="black">
                    <a:lumMod val="85000"/>
                    <a:lumOff val="15000"/>
                  </a:prstClr>
                </a:solidFill>
              </a:rPr>
              <a:t>Potenciar a produtividade e competitividade entre as empresas</a:t>
            </a:r>
          </a:p>
        </p:txBody>
      </p:sp>
      <p:sp>
        <p:nvSpPr>
          <p:cNvPr id="3" name="CaixaDeTexto 2"/>
          <p:cNvSpPr txBox="1"/>
          <p:nvPr/>
        </p:nvSpPr>
        <p:spPr>
          <a:xfrm>
            <a:off x="477043" y="3249126"/>
            <a:ext cx="8043961" cy="923330"/>
          </a:xfrm>
          <a:prstGeom prst="rect">
            <a:avLst/>
          </a:prstGeom>
          <a:noFill/>
        </p:spPr>
        <p:txBody>
          <a:bodyPr wrap="square" rtlCol="0">
            <a:spAutoFit/>
          </a:bodyPr>
          <a:lstStyle/>
          <a:p>
            <a:pPr>
              <a:lnSpc>
                <a:spcPct val="150000"/>
              </a:lnSpc>
            </a:pPr>
            <a:r>
              <a:rPr lang="pt-PT" b="1" dirty="0" smtClean="0">
                <a:solidFill>
                  <a:schemeClr val="tx2"/>
                </a:solidFill>
              </a:rPr>
              <a:t>Os apoios do Estado devem afetar os recursos públicos a favor de políticas orientadas para o crescimento </a:t>
            </a:r>
            <a:endParaRPr lang="pt-PT" b="1" dirty="0">
              <a:solidFill>
                <a:schemeClr val="tx2"/>
              </a:solidFill>
            </a:endParaRPr>
          </a:p>
        </p:txBody>
      </p:sp>
      <p:sp>
        <p:nvSpPr>
          <p:cNvPr id="4" name="Retângulo 3"/>
          <p:cNvSpPr/>
          <p:nvPr/>
        </p:nvSpPr>
        <p:spPr>
          <a:xfrm>
            <a:off x="477043" y="4293096"/>
            <a:ext cx="8115969" cy="1200329"/>
          </a:xfrm>
          <a:prstGeom prst="rect">
            <a:avLst/>
          </a:prstGeom>
        </p:spPr>
        <p:txBody>
          <a:bodyPr wrap="square">
            <a:spAutoFit/>
          </a:bodyPr>
          <a:lstStyle/>
          <a:p>
            <a:pPr fontAlgn="base">
              <a:lnSpc>
                <a:spcPct val="150000"/>
              </a:lnSpc>
              <a:spcAft>
                <a:spcPts val="0"/>
              </a:spcAft>
            </a:pPr>
            <a:r>
              <a:rPr lang="pt-PT" sz="1600" dirty="0">
                <a:solidFill>
                  <a:prstClr val="black">
                    <a:lumMod val="85000"/>
                    <a:lumOff val="15000"/>
                  </a:prstClr>
                </a:solidFill>
              </a:rPr>
              <a:t>A</a:t>
            </a:r>
            <a:r>
              <a:rPr lang="pt-PT" sz="1600" dirty="0" smtClean="0">
                <a:solidFill>
                  <a:prstClr val="black">
                    <a:lumMod val="85000"/>
                    <a:lumOff val="15000"/>
                  </a:prstClr>
                </a:solidFill>
              </a:rPr>
              <a:t>s </a:t>
            </a:r>
            <a:r>
              <a:rPr lang="pt-PT" sz="1600" dirty="0">
                <a:solidFill>
                  <a:prstClr val="black">
                    <a:lumMod val="85000"/>
                    <a:lumOff val="15000"/>
                  </a:prstClr>
                </a:solidFill>
              </a:rPr>
              <a:t>regras em matéria de auxílios de Estado visam garantir o bom funcionamento do mercado da União Europeia (UE), de modo a que a concorrência não seja distorcida, contribuindo, assim, para o bem-estar dos consumidores e para a competitividade da economia europeia.</a:t>
            </a:r>
          </a:p>
        </p:txBody>
      </p:sp>
    </p:spTree>
    <p:extLst>
      <p:ext uri="{BB962C8B-B14F-4D97-AF65-F5344CB8AC3E}">
        <p14:creationId xmlns:p14="http://schemas.microsoft.com/office/powerpoint/2010/main" val="4089784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CaixaDeTexto 1"/>
          <p:cNvSpPr txBox="1"/>
          <p:nvPr/>
        </p:nvSpPr>
        <p:spPr>
          <a:xfrm>
            <a:off x="539552" y="404663"/>
            <a:ext cx="8381131" cy="2354491"/>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pt-PT" sz="1800" b="1" i="0" u="none" strike="noStrike" kern="1200" cap="none" spc="0" normalizeH="0" baseline="0" noProof="0" dirty="0" smtClean="0">
                <a:ln>
                  <a:noFill/>
                </a:ln>
                <a:solidFill>
                  <a:srgbClr val="1F497D"/>
                </a:solidFill>
                <a:effectLst/>
                <a:uLnTx/>
                <a:uFillTx/>
                <a:latin typeface="Calibri"/>
                <a:ea typeface="+mn-ea"/>
                <a:cs typeface="+mn-cs"/>
              </a:rPr>
              <a:t>Definição de auxilio de estado</a:t>
            </a:r>
          </a:p>
          <a:p>
            <a:pPr>
              <a:lnSpc>
                <a:spcPct val="150000"/>
              </a:lnSpc>
            </a:pPr>
            <a:r>
              <a:rPr lang="pt-PT" sz="1600" dirty="0">
                <a:solidFill>
                  <a:prstClr val="black">
                    <a:lumMod val="85000"/>
                    <a:lumOff val="15000"/>
                  </a:prstClr>
                </a:solidFill>
                <a:latin typeface="Calibri"/>
              </a:rPr>
              <a:t>O conceito de auxílio de Estado encontra-se diretamente definido pelo artigo 107.º do TFUE, como qualquer medida concedida pelo Estado ou proveniente de recursos estatais, que confira uma vantagem económica aos beneficiários, suscetível de afetar as trocas comerciais entre os Estados-Membros, concedida de forma seletiva, que favoreça o beneficiário e que falseie ou ameace falsear a concorrência intracomunitária</a:t>
            </a:r>
            <a:r>
              <a:rPr lang="pt-PT" sz="1600" dirty="0" smtClean="0">
                <a:solidFill>
                  <a:prstClr val="black">
                    <a:lumMod val="85000"/>
                    <a:lumOff val="15000"/>
                  </a:prstClr>
                </a:solidFill>
                <a:latin typeface="Calibri"/>
              </a:rPr>
              <a:t>.</a:t>
            </a:r>
          </a:p>
        </p:txBody>
      </p:sp>
      <p:sp>
        <p:nvSpPr>
          <p:cNvPr id="5" name="Retângulo 4"/>
          <p:cNvSpPr/>
          <p:nvPr/>
        </p:nvSpPr>
        <p:spPr>
          <a:xfrm>
            <a:off x="1331640" y="2723708"/>
            <a:ext cx="6480720" cy="2977995"/>
          </a:xfrm>
          <a:prstGeom prst="rect">
            <a:avLst/>
          </a:prstGeom>
        </p:spPr>
        <p:txBody>
          <a:bodyPr wrap="square">
            <a:spAutoFit/>
          </a:bodyPr>
          <a:lstStyle/>
          <a:p>
            <a:pPr algn="just" fontAlgn="base">
              <a:lnSpc>
                <a:spcPct val="200000"/>
              </a:lnSpc>
              <a:spcAft>
                <a:spcPts val="0"/>
              </a:spcAft>
            </a:pPr>
            <a:r>
              <a:rPr lang="pt-PT" sz="1600" i="1" dirty="0" smtClean="0">
                <a:solidFill>
                  <a:prstClr val="black">
                    <a:lumMod val="85000"/>
                    <a:lumOff val="15000"/>
                  </a:prstClr>
                </a:solidFill>
                <a:latin typeface="Calibri"/>
              </a:rPr>
              <a:t>…salvo </a:t>
            </a:r>
            <a:r>
              <a:rPr lang="pt-PT" sz="1600" i="1" dirty="0">
                <a:solidFill>
                  <a:prstClr val="black">
                    <a:lumMod val="85000"/>
                    <a:lumOff val="15000"/>
                  </a:prstClr>
                </a:solidFill>
                <a:latin typeface="Calibri"/>
              </a:rPr>
              <a:t>disposição em contrário dos Tratados, são incompatíveis com o mercado interno, na medida em que afetem as trocas comerciais entre os Estados-Membros, os auxílios concedidos pelos Estados ou provenientes de recursos estatais, independentemente da forma que assumam, que falseiem ou ameacem falsear a concorrência, favorecendo certas empresas ou certas produções.</a:t>
            </a:r>
          </a:p>
        </p:txBody>
      </p:sp>
    </p:spTree>
    <p:extLst>
      <p:ext uri="{BB962C8B-B14F-4D97-AF65-F5344CB8AC3E}">
        <p14:creationId xmlns:p14="http://schemas.microsoft.com/office/powerpoint/2010/main" val="4143181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CaixaDeTexto 1"/>
          <p:cNvSpPr txBox="1"/>
          <p:nvPr/>
        </p:nvSpPr>
        <p:spPr>
          <a:xfrm>
            <a:off x="574998" y="384544"/>
            <a:ext cx="8381131" cy="464871"/>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pt-PT" sz="1800" b="1" i="0" u="none" strike="noStrike" kern="1200" cap="none" spc="0" normalizeH="0" baseline="0" noProof="0" dirty="0" smtClean="0">
                <a:ln>
                  <a:noFill/>
                </a:ln>
                <a:solidFill>
                  <a:srgbClr val="1F497D"/>
                </a:solidFill>
                <a:effectLst/>
                <a:uLnTx/>
                <a:uFillTx/>
                <a:latin typeface="Calibri"/>
                <a:ea typeface="+mn-ea"/>
                <a:cs typeface="+mn-cs"/>
              </a:rPr>
              <a:t>Formas de auxílios </a:t>
            </a:r>
            <a:r>
              <a:rPr kumimoji="0" lang="pt-PT" sz="1800" b="1" i="0" u="none" strike="noStrike" kern="1200" cap="none" spc="0" normalizeH="0" baseline="0" noProof="0" dirty="0">
                <a:ln>
                  <a:noFill/>
                </a:ln>
                <a:solidFill>
                  <a:srgbClr val="1F497D"/>
                </a:solidFill>
                <a:effectLst/>
                <a:uLnTx/>
                <a:uFillTx/>
                <a:latin typeface="Calibri"/>
                <a:ea typeface="+mn-ea"/>
                <a:cs typeface="+mn-cs"/>
              </a:rPr>
              <a:t>de </a:t>
            </a:r>
            <a:r>
              <a:rPr kumimoji="0" lang="pt-PT" sz="1800" b="1" i="0" u="none" strike="noStrike" kern="1200" cap="none" spc="0" normalizeH="0" baseline="0" noProof="0" dirty="0" smtClean="0">
                <a:ln>
                  <a:noFill/>
                </a:ln>
                <a:solidFill>
                  <a:srgbClr val="1F497D"/>
                </a:solidFill>
                <a:effectLst/>
                <a:uLnTx/>
                <a:uFillTx/>
                <a:latin typeface="Calibri"/>
                <a:ea typeface="+mn-ea"/>
                <a:cs typeface="+mn-cs"/>
              </a:rPr>
              <a:t>Estado</a:t>
            </a:r>
            <a:endParaRPr kumimoji="0" lang="pt-PT" sz="1800" b="1" i="0" u="none" strike="noStrike" kern="1200" cap="none" spc="0" normalizeH="0" baseline="0" noProof="0" dirty="0">
              <a:ln>
                <a:noFill/>
              </a:ln>
              <a:solidFill>
                <a:srgbClr val="1F497D"/>
              </a:solidFill>
              <a:effectLst/>
              <a:uLnTx/>
              <a:uFillTx/>
              <a:latin typeface="Calibri"/>
              <a:ea typeface="+mn-ea"/>
              <a:cs typeface="+mn-cs"/>
            </a:endParaRPr>
          </a:p>
        </p:txBody>
      </p:sp>
      <p:sp>
        <p:nvSpPr>
          <p:cNvPr id="5" name="Retângulo 4"/>
          <p:cNvSpPr/>
          <p:nvPr/>
        </p:nvSpPr>
        <p:spPr>
          <a:xfrm>
            <a:off x="683568" y="866208"/>
            <a:ext cx="8038976" cy="3962880"/>
          </a:xfrm>
          <a:prstGeom prst="rect">
            <a:avLst/>
          </a:prstGeom>
        </p:spPr>
        <p:txBody>
          <a:bodyPr wrap="square">
            <a:spAutoFit/>
          </a:bodyPr>
          <a:lstStyle/>
          <a:p>
            <a:pPr marL="342900" marR="0" lvl="0" indent="-342900" algn="l" defTabSz="914400" rtl="0" eaLnBrk="1" fontAlgn="base" latinLnBrk="0" hangingPunct="1">
              <a:lnSpc>
                <a:spcPct val="200000"/>
              </a:lnSpc>
              <a:spcBef>
                <a:spcPts val="0"/>
              </a:spcBef>
              <a:spcAft>
                <a:spcPts val="0"/>
              </a:spcAft>
              <a:buClrTx/>
              <a:buSzPts val="1000"/>
              <a:buFont typeface="Symbol" panose="05050102010706020507" pitchFamily="18" charset="2"/>
              <a:buChar char=""/>
              <a:tabLst>
                <a:tab pos="457200" algn="l"/>
              </a:tabLst>
              <a:defRPr/>
            </a:pPr>
            <a:r>
              <a:rPr kumimoji="0" lang="pt-PT" sz="1600" b="0" i="0" u="none" strike="noStrike" kern="1200" cap="none" spc="0" normalizeH="0" baseline="0" noProof="0" dirty="0">
                <a:ln>
                  <a:noFill/>
                </a:ln>
                <a:solidFill>
                  <a:prstClr val="black">
                    <a:lumMod val="85000"/>
                    <a:lumOff val="15000"/>
                  </a:prstClr>
                </a:solidFill>
                <a:effectLst/>
                <a:uLnTx/>
                <a:uFillTx/>
                <a:latin typeface="Calibri"/>
                <a:ea typeface="+mn-ea"/>
                <a:cs typeface="+mn-cs"/>
              </a:rPr>
              <a:t>Subvenções;</a:t>
            </a:r>
          </a:p>
          <a:p>
            <a:pPr marL="342900" marR="0" lvl="0" indent="-342900" algn="l" defTabSz="914400" rtl="0" eaLnBrk="1" fontAlgn="base" latinLnBrk="0" hangingPunct="1">
              <a:lnSpc>
                <a:spcPct val="200000"/>
              </a:lnSpc>
              <a:spcBef>
                <a:spcPts val="0"/>
              </a:spcBef>
              <a:spcAft>
                <a:spcPts val="0"/>
              </a:spcAft>
              <a:buClrTx/>
              <a:buSzPts val="1000"/>
              <a:buFont typeface="Symbol" panose="05050102010706020507" pitchFamily="18" charset="2"/>
              <a:buChar char=""/>
              <a:tabLst>
                <a:tab pos="457200" algn="l"/>
              </a:tabLst>
              <a:defRPr/>
            </a:pPr>
            <a:r>
              <a:rPr kumimoji="0" lang="pt-PT" sz="1600" b="0" i="0" u="none" strike="noStrike" kern="1200" cap="none" spc="0" normalizeH="0" baseline="0" noProof="0" dirty="0">
                <a:ln>
                  <a:noFill/>
                </a:ln>
                <a:solidFill>
                  <a:prstClr val="black">
                    <a:lumMod val="85000"/>
                    <a:lumOff val="15000"/>
                  </a:prstClr>
                </a:solidFill>
                <a:effectLst/>
                <a:uLnTx/>
                <a:uFillTx/>
                <a:latin typeface="Calibri"/>
                <a:ea typeface="+mn-ea"/>
                <a:cs typeface="+mn-cs"/>
              </a:rPr>
              <a:t>Empréstimos sem juros ou a taxas inferiores às de mercado;</a:t>
            </a:r>
          </a:p>
          <a:p>
            <a:pPr marL="342900" marR="0" lvl="0" indent="-342900" algn="l" defTabSz="914400" rtl="0" eaLnBrk="1" fontAlgn="base" latinLnBrk="0" hangingPunct="1">
              <a:lnSpc>
                <a:spcPct val="200000"/>
              </a:lnSpc>
              <a:spcBef>
                <a:spcPts val="0"/>
              </a:spcBef>
              <a:spcAft>
                <a:spcPts val="0"/>
              </a:spcAft>
              <a:buClrTx/>
              <a:buSzPts val="1000"/>
              <a:buFont typeface="Symbol" panose="05050102010706020507" pitchFamily="18" charset="2"/>
              <a:buChar char=""/>
              <a:tabLst>
                <a:tab pos="457200" algn="l"/>
              </a:tabLst>
              <a:defRPr/>
            </a:pPr>
            <a:r>
              <a:rPr kumimoji="0" lang="pt-PT" sz="1600" b="0" i="0" u="none" strike="noStrike" kern="1200" cap="none" spc="0" normalizeH="0" baseline="0" noProof="0" dirty="0">
                <a:ln>
                  <a:noFill/>
                </a:ln>
                <a:solidFill>
                  <a:prstClr val="black">
                    <a:lumMod val="85000"/>
                    <a:lumOff val="15000"/>
                  </a:prstClr>
                </a:solidFill>
                <a:effectLst/>
                <a:uLnTx/>
                <a:uFillTx/>
                <a:latin typeface="Calibri"/>
                <a:ea typeface="+mn-ea"/>
                <a:cs typeface="+mn-cs"/>
              </a:rPr>
              <a:t>Bonificações de juros;</a:t>
            </a:r>
          </a:p>
          <a:p>
            <a:pPr marL="342900" marR="0" lvl="0" indent="-342900" algn="l" defTabSz="914400" rtl="0" eaLnBrk="1" fontAlgn="base" latinLnBrk="0" hangingPunct="1">
              <a:lnSpc>
                <a:spcPct val="200000"/>
              </a:lnSpc>
              <a:spcBef>
                <a:spcPts val="0"/>
              </a:spcBef>
              <a:spcAft>
                <a:spcPts val="0"/>
              </a:spcAft>
              <a:buClrTx/>
              <a:buSzPts val="1000"/>
              <a:buFont typeface="Symbol" panose="05050102010706020507" pitchFamily="18" charset="2"/>
              <a:buChar char=""/>
              <a:tabLst>
                <a:tab pos="457200" algn="l"/>
              </a:tabLst>
              <a:defRPr/>
            </a:pPr>
            <a:r>
              <a:rPr kumimoji="0" lang="pt-PT" sz="1600" b="0" i="0" u="none" strike="noStrike" kern="1200" cap="none" spc="0" normalizeH="0" baseline="0" noProof="0" dirty="0">
                <a:ln>
                  <a:noFill/>
                </a:ln>
                <a:solidFill>
                  <a:prstClr val="black">
                    <a:lumMod val="85000"/>
                    <a:lumOff val="15000"/>
                  </a:prstClr>
                </a:solidFill>
                <a:effectLst/>
                <a:uLnTx/>
                <a:uFillTx/>
                <a:latin typeface="Calibri"/>
                <a:ea typeface="+mn-ea"/>
                <a:cs typeface="+mn-cs"/>
              </a:rPr>
              <a:t>Concessão de garantias em condições vantajosas;</a:t>
            </a:r>
          </a:p>
          <a:p>
            <a:pPr marL="342900" marR="0" lvl="0" indent="-342900" algn="l" defTabSz="914400" rtl="0" eaLnBrk="1" fontAlgn="base" latinLnBrk="0" hangingPunct="1">
              <a:lnSpc>
                <a:spcPct val="200000"/>
              </a:lnSpc>
              <a:spcBef>
                <a:spcPts val="0"/>
              </a:spcBef>
              <a:spcAft>
                <a:spcPts val="0"/>
              </a:spcAft>
              <a:buClrTx/>
              <a:buSzPts val="1000"/>
              <a:buFont typeface="Symbol" panose="05050102010706020507" pitchFamily="18" charset="2"/>
              <a:buChar char=""/>
              <a:tabLst>
                <a:tab pos="457200" algn="l"/>
              </a:tabLst>
              <a:defRPr/>
            </a:pPr>
            <a:r>
              <a:rPr kumimoji="0" lang="pt-PT" sz="1600" b="0" i="0" u="none" strike="noStrike" kern="1200" cap="none" spc="0" normalizeH="0" baseline="0" noProof="0" dirty="0">
                <a:ln>
                  <a:noFill/>
                </a:ln>
                <a:solidFill>
                  <a:prstClr val="black">
                    <a:lumMod val="85000"/>
                    <a:lumOff val="15000"/>
                  </a:prstClr>
                </a:solidFill>
                <a:effectLst/>
                <a:uLnTx/>
                <a:uFillTx/>
                <a:latin typeface="Calibri"/>
                <a:ea typeface="+mn-ea"/>
                <a:cs typeface="+mn-cs"/>
              </a:rPr>
              <a:t>Regimes de amortização acelerada;</a:t>
            </a:r>
          </a:p>
          <a:p>
            <a:pPr marL="342900" marR="0" lvl="0" indent="-342900" algn="l" defTabSz="914400" rtl="0" eaLnBrk="1" fontAlgn="base" latinLnBrk="0" hangingPunct="1">
              <a:lnSpc>
                <a:spcPct val="200000"/>
              </a:lnSpc>
              <a:spcBef>
                <a:spcPts val="0"/>
              </a:spcBef>
              <a:spcAft>
                <a:spcPts val="0"/>
              </a:spcAft>
              <a:buClrTx/>
              <a:buSzPts val="1000"/>
              <a:buFont typeface="Symbol" panose="05050102010706020507" pitchFamily="18" charset="2"/>
              <a:buChar char=""/>
              <a:tabLst>
                <a:tab pos="457200" algn="l"/>
              </a:tabLst>
              <a:defRPr/>
            </a:pPr>
            <a:r>
              <a:rPr kumimoji="0" lang="pt-PT" sz="1600" b="0" i="0" u="none" strike="noStrike" kern="1200" cap="none" spc="0" normalizeH="0" baseline="0" noProof="0" dirty="0">
                <a:ln>
                  <a:noFill/>
                </a:ln>
                <a:solidFill>
                  <a:prstClr val="black">
                    <a:lumMod val="85000"/>
                    <a:lumOff val="15000"/>
                  </a:prstClr>
                </a:solidFill>
                <a:effectLst/>
                <a:uLnTx/>
                <a:uFillTx/>
                <a:latin typeface="Calibri"/>
                <a:ea typeface="+mn-ea"/>
                <a:cs typeface="+mn-cs"/>
              </a:rPr>
              <a:t>Injeções de capital;</a:t>
            </a:r>
          </a:p>
          <a:p>
            <a:pPr marL="342900" marR="0" lvl="0" indent="-342900" algn="l" defTabSz="914400" rtl="0" eaLnBrk="1" fontAlgn="base" latinLnBrk="0" hangingPunct="1">
              <a:lnSpc>
                <a:spcPct val="200000"/>
              </a:lnSpc>
              <a:spcBef>
                <a:spcPts val="0"/>
              </a:spcBef>
              <a:spcAft>
                <a:spcPts val="0"/>
              </a:spcAft>
              <a:buClrTx/>
              <a:buSzPts val="1000"/>
              <a:buFont typeface="Symbol" panose="05050102010706020507" pitchFamily="18" charset="2"/>
              <a:buChar char=""/>
              <a:tabLst>
                <a:tab pos="457200" algn="l"/>
              </a:tabLst>
              <a:defRPr/>
            </a:pPr>
            <a:r>
              <a:rPr kumimoji="0" lang="pt-PT" sz="1600" b="0" i="0" u="none" strike="noStrike" kern="1200" cap="none" spc="0" normalizeH="0" baseline="0" noProof="0" dirty="0">
                <a:ln>
                  <a:noFill/>
                </a:ln>
                <a:solidFill>
                  <a:prstClr val="black">
                    <a:lumMod val="85000"/>
                    <a:lumOff val="15000"/>
                  </a:prstClr>
                </a:solidFill>
                <a:effectLst/>
                <a:uLnTx/>
                <a:uFillTx/>
                <a:latin typeface="Calibri"/>
                <a:ea typeface="+mn-ea"/>
                <a:cs typeface="+mn-cs"/>
              </a:rPr>
              <a:t>Vantagens fiscais e reduções de contribuições para a Segurança Social;</a:t>
            </a:r>
          </a:p>
          <a:p>
            <a:pPr marL="342900" marR="0" lvl="0" indent="-342900" algn="l" defTabSz="914400" rtl="0" eaLnBrk="1" fontAlgn="base" latinLnBrk="0" hangingPunct="1">
              <a:lnSpc>
                <a:spcPct val="200000"/>
              </a:lnSpc>
              <a:spcBef>
                <a:spcPts val="0"/>
              </a:spcBef>
              <a:spcAft>
                <a:spcPts val="0"/>
              </a:spcAft>
              <a:buClrTx/>
              <a:buSzPts val="1000"/>
              <a:buFont typeface="Symbol" panose="05050102010706020507" pitchFamily="18" charset="2"/>
              <a:buChar char=""/>
              <a:tabLst>
                <a:tab pos="457200" algn="l"/>
              </a:tabLst>
              <a:defRPr/>
            </a:pPr>
            <a:r>
              <a:rPr kumimoji="0" lang="pt-PT" sz="1600" b="0" i="0" u="none" strike="noStrike" kern="1200" cap="none" spc="0" normalizeH="0" baseline="0" noProof="0" dirty="0">
                <a:ln>
                  <a:noFill/>
                </a:ln>
                <a:solidFill>
                  <a:prstClr val="black">
                    <a:lumMod val="85000"/>
                    <a:lumOff val="15000"/>
                  </a:prstClr>
                </a:solidFill>
                <a:effectLst/>
                <a:uLnTx/>
                <a:uFillTx/>
                <a:latin typeface="Calibri"/>
                <a:ea typeface="+mn-ea"/>
                <a:cs typeface="+mn-cs"/>
              </a:rPr>
              <a:t>Fornecimento de bens ou serviços em condições preferenciais.</a:t>
            </a:r>
          </a:p>
        </p:txBody>
      </p:sp>
    </p:spTree>
    <p:extLst>
      <p:ext uri="{BB962C8B-B14F-4D97-AF65-F5344CB8AC3E}">
        <p14:creationId xmlns:p14="http://schemas.microsoft.com/office/powerpoint/2010/main" val="1987736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CaixaDeTexto 1"/>
          <p:cNvSpPr txBox="1"/>
          <p:nvPr/>
        </p:nvSpPr>
        <p:spPr>
          <a:xfrm>
            <a:off x="467544" y="404664"/>
            <a:ext cx="8381131" cy="464871"/>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pt-PT" sz="1800" b="1" i="0" u="none" strike="noStrike" kern="1200" cap="none" spc="0" normalizeH="0" baseline="0" noProof="0" dirty="0" smtClean="0">
                <a:ln>
                  <a:noFill/>
                </a:ln>
                <a:solidFill>
                  <a:srgbClr val="1F497D"/>
                </a:solidFill>
                <a:effectLst/>
                <a:uLnTx/>
                <a:uFillTx/>
                <a:latin typeface="Calibri"/>
                <a:ea typeface="+mn-ea"/>
                <a:cs typeface="+mn-cs"/>
              </a:rPr>
              <a:t>Verificação de situação de auxilio de </a:t>
            </a:r>
            <a:r>
              <a:rPr kumimoji="0" lang="pt-PT" sz="1800" b="1" i="0" u="none" strike="noStrike" kern="1200" cap="none" spc="0" normalizeH="0" baseline="0" noProof="0" dirty="0" smtClean="0">
                <a:ln>
                  <a:noFill/>
                </a:ln>
                <a:solidFill>
                  <a:srgbClr val="1F497D"/>
                </a:solidFill>
                <a:effectLst/>
                <a:uLnTx/>
                <a:uFillTx/>
                <a:latin typeface="Calibri"/>
                <a:ea typeface="+mn-ea"/>
                <a:cs typeface="+mn-cs"/>
              </a:rPr>
              <a:t>Estado </a:t>
            </a:r>
            <a:r>
              <a:rPr kumimoji="0" lang="pt-PT" sz="1800" b="1" i="0" u="none" strike="noStrike" kern="1200" cap="none" spc="0" normalizeH="0" baseline="0" noProof="0" dirty="0" smtClean="0">
                <a:ln>
                  <a:noFill/>
                </a:ln>
                <a:solidFill>
                  <a:srgbClr val="1F497D"/>
                </a:solidFill>
                <a:effectLst/>
                <a:uLnTx/>
                <a:uFillTx/>
                <a:latin typeface="Calibri"/>
                <a:ea typeface="+mn-ea"/>
                <a:cs typeface="+mn-cs"/>
              </a:rPr>
              <a:t>– requisitos cumulativos </a:t>
            </a:r>
          </a:p>
        </p:txBody>
      </p:sp>
      <p:sp>
        <p:nvSpPr>
          <p:cNvPr id="5" name="Retângulo 4"/>
          <p:cNvSpPr/>
          <p:nvPr/>
        </p:nvSpPr>
        <p:spPr>
          <a:xfrm>
            <a:off x="323528" y="1124744"/>
            <a:ext cx="8415014" cy="4524315"/>
          </a:xfrm>
          <a:prstGeom prst="rect">
            <a:avLst/>
          </a:prstGeom>
        </p:spPr>
        <p:txBody>
          <a:bodyPr wrap="square">
            <a:spAutoFit/>
          </a:bodyPr>
          <a:lstStyle/>
          <a:p>
            <a:pPr marL="342900" marR="0" lvl="0" indent="-342900" algn="just" defTabSz="914400" rtl="0" eaLnBrk="1" fontAlgn="base" latinLnBrk="0" hangingPunct="1">
              <a:lnSpc>
                <a:spcPct val="150000"/>
              </a:lnSpc>
              <a:spcBef>
                <a:spcPts val="0"/>
              </a:spcBef>
              <a:spcAft>
                <a:spcPts val="0"/>
              </a:spcAft>
              <a:buClrTx/>
              <a:buSzTx/>
              <a:buFont typeface="+mj-lt"/>
              <a:buAutoNum type="arabicPeriod"/>
              <a:tabLst/>
              <a:defRPr/>
            </a:pPr>
            <a:r>
              <a:rPr lang="pt-PT" sz="1600" dirty="0" smtClean="0">
                <a:solidFill>
                  <a:prstClr val="black">
                    <a:lumMod val="85000"/>
                    <a:lumOff val="15000"/>
                  </a:prstClr>
                </a:solidFill>
                <a:latin typeface="Calibri"/>
              </a:rPr>
              <a:t>O apoio é concedido pelo Estado (ou proveniente de recursos estatais), independentemente do tipo de entidade que o concede – o Estado é entendido em sentido </a:t>
            </a:r>
            <a:r>
              <a:rPr lang="pt-PT" sz="1600" i="1" dirty="0" smtClean="0">
                <a:solidFill>
                  <a:prstClr val="black">
                    <a:lumMod val="85000"/>
                    <a:lumOff val="15000"/>
                  </a:prstClr>
                </a:solidFill>
                <a:latin typeface="Calibri"/>
              </a:rPr>
              <a:t>lato</a:t>
            </a:r>
          </a:p>
          <a:p>
            <a:pPr marL="342900" lvl="0" indent="-342900" algn="just" fontAlgn="base">
              <a:lnSpc>
                <a:spcPct val="150000"/>
              </a:lnSpc>
              <a:buFont typeface="+mj-lt"/>
              <a:buAutoNum type="arabicPeriod"/>
            </a:pPr>
            <a:r>
              <a:rPr lang="pt-PT" sz="1600" dirty="0" smtClean="0">
                <a:solidFill>
                  <a:prstClr val="black">
                    <a:lumMod val="85000"/>
                    <a:lumOff val="15000"/>
                  </a:prstClr>
                </a:solidFill>
                <a:latin typeface="Calibri"/>
              </a:rPr>
              <a:t>Qualquer forma de ajuda proveniente de recursos do Estado – quer seja uma transferência financeira, quer seja redução de encargos (subvenções, </a:t>
            </a:r>
            <a:r>
              <a:rPr lang="pt-PT" sz="1600" dirty="0">
                <a:solidFill>
                  <a:prstClr val="black">
                    <a:lumMod val="85000"/>
                    <a:lumOff val="15000"/>
                  </a:prstClr>
                </a:solidFill>
                <a:latin typeface="Calibri"/>
              </a:rPr>
              <a:t>empréstimos sem juros ou a juros reduzidos, bonificações de juros, garantias prestadas em condições especiais, abatimentos fiscais e parafiscais, fornecimento de bens ou serviços em condições </a:t>
            </a:r>
            <a:r>
              <a:rPr lang="pt-PT" sz="1600" dirty="0" smtClean="0">
                <a:solidFill>
                  <a:prstClr val="black">
                    <a:lumMod val="85000"/>
                    <a:lumOff val="15000"/>
                  </a:prstClr>
                </a:solidFill>
                <a:latin typeface="Calibri"/>
              </a:rPr>
              <a:t>preferenciais</a:t>
            </a:r>
          </a:p>
          <a:p>
            <a:pPr marL="342900" lvl="0" indent="-342900" fontAlgn="base">
              <a:lnSpc>
                <a:spcPct val="150000"/>
              </a:lnSpc>
              <a:buFont typeface="+mj-lt"/>
              <a:buAutoNum type="arabicPeriod"/>
            </a:pPr>
            <a:r>
              <a:rPr lang="pt-PT" sz="1600" dirty="0">
                <a:solidFill>
                  <a:prstClr val="black">
                    <a:lumMod val="85000"/>
                    <a:lumOff val="15000"/>
                  </a:prstClr>
                </a:solidFill>
                <a:latin typeface="Calibri"/>
              </a:rPr>
              <a:t>A intervenção confere uma vantagem ao beneficiário numa base seletiva, ou seja, a concessão do auxílio é um ato discricionário, distinguindo-se de medidas de caráter geral que se aplicam indistintamente a todos os potenciais beneficiários e confere ao beneficiário uma vantagem económica, que não poderia ter sido obtida no mercado no quadro das suas </a:t>
            </a:r>
            <a:r>
              <a:rPr lang="pt-PT" sz="1600" dirty="0" smtClean="0">
                <a:solidFill>
                  <a:prstClr val="black">
                    <a:lumMod val="85000"/>
                    <a:lumOff val="15000"/>
                  </a:prstClr>
                </a:solidFill>
                <a:latin typeface="Calibri"/>
              </a:rPr>
              <a:t>atividades normais</a:t>
            </a:r>
            <a:r>
              <a:rPr lang="pt-PT" sz="1600" dirty="0">
                <a:solidFill>
                  <a:prstClr val="black">
                    <a:lumMod val="85000"/>
                    <a:lumOff val="15000"/>
                  </a:prstClr>
                </a:solidFill>
                <a:latin typeface="Calibri"/>
              </a:rPr>
              <a:t>.</a:t>
            </a:r>
            <a:br>
              <a:rPr lang="pt-PT" sz="1600" dirty="0">
                <a:solidFill>
                  <a:prstClr val="black">
                    <a:lumMod val="85000"/>
                    <a:lumOff val="15000"/>
                  </a:prstClr>
                </a:solidFill>
                <a:latin typeface="Calibri"/>
              </a:rPr>
            </a:br>
            <a:r>
              <a:rPr lang="pt-PT" sz="1600" dirty="0" smtClean="0">
                <a:solidFill>
                  <a:prstClr val="black">
                    <a:lumMod val="85000"/>
                    <a:lumOff val="15000"/>
                  </a:prstClr>
                </a:solidFill>
                <a:latin typeface="Calibri"/>
              </a:rPr>
              <a:t>​​​</a:t>
            </a:r>
            <a:endParaRPr lang="pt-PT" sz="1600" dirty="0">
              <a:solidFill>
                <a:prstClr val="black">
                  <a:lumMod val="85000"/>
                  <a:lumOff val="15000"/>
                </a:prstClr>
              </a:solidFill>
              <a:latin typeface="Calibri"/>
            </a:endParaRPr>
          </a:p>
        </p:txBody>
      </p:sp>
    </p:spTree>
    <p:extLst>
      <p:ext uri="{BB962C8B-B14F-4D97-AF65-F5344CB8AC3E}">
        <p14:creationId xmlns:p14="http://schemas.microsoft.com/office/powerpoint/2010/main" val="24433022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CaixaDeTexto 1"/>
          <p:cNvSpPr txBox="1"/>
          <p:nvPr/>
        </p:nvSpPr>
        <p:spPr>
          <a:xfrm>
            <a:off x="539552" y="404663"/>
            <a:ext cx="8381131" cy="464871"/>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pt-PT" sz="1800" b="1" i="0" u="none" strike="noStrike" kern="1200" cap="none" spc="0" normalizeH="0" baseline="0" noProof="0" dirty="0" smtClean="0">
                <a:ln>
                  <a:noFill/>
                </a:ln>
                <a:solidFill>
                  <a:srgbClr val="1F497D"/>
                </a:solidFill>
                <a:effectLst/>
                <a:uLnTx/>
                <a:uFillTx/>
                <a:latin typeface="Calibri"/>
                <a:ea typeface="+mn-ea"/>
                <a:cs typeface="+mn-cs"/>
              </a:rPr>
              <a:t>Verificação de situação de auxilio de estado – requisitos cumulativos </a:t>
            </a:r>
          </a:p>
        </p:txBody>
      </p:sp>
      <p:sp>
        <p:nvSpPr>
          <p:cNvPr id="5" name="Retângulo 4"/>
          <p:cNvSpPr/>
          <p:nvPr/>
        </p:nvSpPr>
        <p:spPr>
          <a:xfrm>
            <a:off x="539552" y="1124744"/>
            <a:ext cx="8170787" cy="4524315"/>
          </a:xfrm>
          <a:prstGeom prst="rect">
            <a:avLst/>
          </a:prstGeom>
        </p:spPr>
        <p:txBody>
          <a:bodyPr wrap="square">
            <a:spAutoFit/>
          </a:bodyPr>
          <a:lstStyle/>
          <a:p>
            <a:pPr marR="0" lvl="0" defTabSz="914400" rtl="0" eaLnBrk="1" fontAlgn="base" latinLnBrk="0" hangingPunct="1">
              <a:lnSpc>
                <a:spcPct val="150000"/>
              </a:lnSpc>
              <a:spcBef>
                <a:spcPts val="0"/>
              </a:spcBef>
              <a:spcAft>
                <a:spcPts val="0"/>
              </a:spcAft>
              <a:buClrTx/>
              <a:buSzTx/>
              <a:tabLst/>
              <a:defRPr/>
            </a:pPr>
            <a:r>
              <a:rPr kumimoji="0" lang="pt-PT" sz="1600" b="0" i="0" u="none" strike="noStrike" kern="1200" cap="none" spc="0" normalizeH="0" baseline="0" noProof="0" dirty="0" smtClean="0">
                <a:ln>
                  <a:noFill/>
                </a:ln>
                <a:solidFill>
                  <a:prstClr val="black">
                    <a:lumMod val="85000"/>
                    <a:lumOff val="15000"/>
                  </a:prstClr>
                </a:solidFill>
                <a:effectLst/>
                <a:uLnTx/>
                <a:uFillTx/>
                <a:latin typeface="Calibri"/>
                <a:ea typeface="+mn-ea"/>
                <a:cs typeface="+mn-cs"/>
              </a:rPr>
              <a:t>​​​O critério de seletividade pressupõe que a autoridade que concede o auxílio dispõe de poder discricionário, concedendo o apoio a apenas a um só beneficiário, uma categoria de empresas, um setor de atividade, uma parte do território ou a um outro qualquer agregado particular de empresas e que se distingue das medidas gerais, que apesar de também poderem proporcionar vantagens competitivas e distorcer a concorrência intracomunitária, se aplicam uniformemente a todos os operadores do conjunto dos sectores de atividade da economia (</a:t>
            </a:r>
            <a:r>
              <a:rPr kumimoji="0" lang="pt-PT" sz="1600" b="0" i="0" u="none" strike="noStrike" kern="1200" cap="none" spc="0" normalizeH="0" baseline="0" noProof="0" dirty="0" err="1" smtClean="0">
                <a:ln>
                  <a:noFill/>
                </a:ln>
                <a:solidFill>
                  <a:prstClr val="black">
                    <a:lumMod val="85000"/>
                    <a:lumOff val="15000"/>
                  </a:prstClr>
                </a:solidFill>
                <a:effectLst/>
                <a:uLnTx/>
                <a:uFillTx/>
                <a:latin typeface="Calibri"/>
                <a:ea typeface="+mn-ea"/>
                <a:cs typeface="+mn-cs"/>
              </a:rPr>
              <a:t>cfr</a:t>
            </a:r>
            <a:r>
              <a:rPr kumimoji="0" lang="pt-PT" sz="1600" b="0" i="0" u="none" strike="noStrike" kern="1200" cap="none" spc="0" normalizeH="0" baseline="0" noProof="0" dirty="0" smtClean="0">
                <a:ln>
                  <a:noFill/>
                </a:ln>
                <a:solidFill>
                  <a:prstClr val="black">
                    <a:lumMod val="85000"/>
                    <a:lumOff val="15000"/>
                  </a:prstClr>
                </a:solidFill>
                <a:effectLst/>
                <a:uLnTx/>
                <a:uFillTx/>
                <a:latin typeface="Calibri"/>
                <a:ea typeface="+mn-ea"/>
                <a:cs typeface="+mn-cs"/>
              </a:rPr>
              <a:t>. artigos 116.º e 117.º do TFUE).</a:t>
            </a:r>
          </a:p>
          <a:p>
            <a:pPr fontAlgn="base">
              <a:lnSpc>
                <a:spcPct val="150000"/>
              </a:lnSpc>
            </a:pPr>
            <a:r>
              <a:rPr lang="pt-PT" sz="1600" dirty="0">
                <a:solidFill>
                  <a:prstClr val="black">
                    <a:lumMod val="85000"/>
                    <a:lumOff val="15000"/>
                  </a:prstClr>
                </a:solidFill>
                <a:latin typeface="Calibri"/>
              </a:rPr>
              <a:t>A concorrência foi ou é suscetível de ser falseada, o que pressupõe que existe um mercado a vigorar em regime concorrencial e que o apoio a conceder configura uma vantagem económica para quem recebe o auxílio face aos demais concorrentes, ou seja, que não poderia ser obtida no mercado.</a:t>
            </a:r>
          </a:p>
          <a:p>
            <a:pPr marR="0" lvl="0" defTabSz="914400" rtl="0" eaLnBrk="1" fontAlgn="base" latinLnBrk="0" hangingPunct="1">
              <a:lnSpc>
                <a:spcPct val="150000"/>
              </a:lnSpc>
              <a:spcBef>
                <a:spcPts val="0"/>
              </a:spcBef>
              <a:spcAft>
                <a:spcPts val="0"/>
              </a:spcAft>
              <a:buClrTx/>
              <a:buSzTx/>
              <a:tabLst/>
              <a:defRPr/>
            </a:pPr>
            <a:endParaRPr kumimoji="0" lang="pt-PT" sz="1600" b="0"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p:txBody>
      </p:sp>
    </p:spTree>
    <p:extLst>
      <p:ext uri="{BB962C8B-B14F-4D97-AF65-F5344CB8AC3E}">
        <p14:creationId xmlns:p14="http://schemas.microsoft.com/office/powerpoint/2010/main" val="7331941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CaixaDeTexto 1"/>
          <p:cNvSpPr txBox="1"/>
          <p:nvPr/>
        </p:nvSpPr>
        <p:spPr>
          <a:xfrm>
            <a:off x="539552" y="404663"/>
            <a:ext cx="8381131" cy="464871"/>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pt-PT" b="1" dirty="0" smtClean="0">
                <a:solidFill>
                  <a:srgbClr val="1F497D"/>
                </a:solidFill>
                <a:latin typeface="Calibri"/>
              </a:rPr>
              <a:t>O poder discricionário</a:t>
            </a:r>
            <a:endParaRPr kumimoji="0" lang="pt-PT" sz="1800" b="1" i="0" u="none" strike="noStrike" kern="1200" cap="none" spc="0" normalizeH="0" baseline="0" noProof="0" dirty="0" smtClean="0">
              <a:ln>
                <a:noFill/>
              </a:ln>
              <a:solidFill>
                <a:srgbClr val="1F497D"/>
              </a:solidFill>
              <a:effectLst/>
              <a:uLnTx/>
              <a:uFillTx/>
              <a:latin typeface="Calibri"/>
              <a:ea typeface="+mn-ea"/>
              <a:cs typeface="+mn-cs"/>
            </a:endParaRPr>
          </a:p>
        </p:txBody>
      </p:sp>
      <p:sp>
        <p:nvSpPr>
          <p:cNvPr id="5" name="Retângulo 4"/>
          <p:cNvSpPr/>
          <p:nvPr/>
        </p:nvSpPr>
        <p:spPr>
          <a:xfrm>
            <a:off x="539552" y="1124744"/>
            <a:ext cx="8170787" cy="4524315"/>
          </a:xfrm>
          <a:prstGeom prst="rect">
            <a:avLst/>
          </a:prstGeom>
        </p:spPr>
        <p:txBody>
          <a:bodyPr wrap="square">
            <a:spAutoFit/>
          </a:bodyPr>
          <a:lstStyle/>
          <a:p>
            <a:pPr marL="0" marR="0" lvl="0" indent="0" algn="l" defTabSz="914400" rtl="0" eaLnBrk="1" fontAlgn="base" latinLnBrk="0" hangingPunct="1">
              <a:lnSpc>
                <a:spcPct val="150000"/>
              </a:lnSpc>
              <a:spcBef>
                <a:spcPts val="0"/>
              </a:spcBef>
              <a:spcAft>
                <a:spcPts val="0"/>
              </a:spcAft>
              <a:buClrTx/>
              <a:buSzTx/>
              <a:buFontTx/>
              <a:buNone/>
              <a:tabLst/>
              <a:defRPr/>
            </a:pPr>
            <a:r>
              <a:rPr kumimoji="0" lang="pt-PT" sz="1600" b="0" i="0" u="none" strike="noStrike" kern="1200" cap="none" spc="0" normalizeH="0" baseline="0" noProof="0" dirty="0" smtClean="0">
                <a:ln>
                  <a:noFill/>
                </a:ln>
                <a:solidFill>
                  <a:prstClr val="black">
                    <a:lumMod val="85000"/>
                    <a:lumOff val="15000"/>
                  </a:prstClr>
                </a:solidFill>
                <a:effectLst/>
                <a:uLnTx/>
                <a:uFillTx/>
                <a:latin typeface="Calibri"/>
                <a:ea typeface="+mn-ea"/>
                <a:cs typeface="+mn-cs"/>
              </a:rPr>
              <a:t>​​​Principio</a:t>
            </a:r>
            <a:r>
              <a:rPr kumimoji="0" lang="pt-PT" sz="1600" b="0" i="0" u="none" strike="noStrike" kern="1200" cap="none" spc="0" normalizeH="0" noProof="0" dirty="0" smtClean="0">
                <a:ln>
                  <a:noFill/>
                </a:ln>
                <a:solidFill>
                  <a:prstClr val="black">
                    <a:lumMod val="85000"/>
                    <a:lumOff val="15000"/>
                  </a:prstClr>
                </a:solidFill>
                <a:effectLst/>
                <a:uLnTx/>
                <a:uFillTx/>
                <a:latin typeface="Calibri"/>
                <a:ea typeface="+mn-ea"/>
                <a:cs typeface="+mn-cs"/>
              </a:rPr>
              <a:t> da legalidade na atividade administrativa</a:t>
            </a:r>
          </a:p>
          <a:p>
            <a:pPr marL="0" marR="0" lvl="0" indent="0" algn="l" defTabSz="914400" rtl="0" eaLnBrk="1" fontAlgn="base" latinLnBrk="0" hangingPunct="1">
              <a:lnSpc>
                <a:spcPct val="150000"/>
              </a:lnSpc>
              <a:spcBef>
                <a:spcPts val="0"/>
              </a:spcBef>
              <a:spcAft>
                <a:spcPts val="0"/>
              </a:spcAft>
              <a:buClrTx/>
              <a:buSzTx/>
              <a:buFontTx/>
              <a:buNone/>
              <a:tabLst/>
              <a:defRPr/>
            </a:pPr>
            <a:r>
              <a:rPr lang="pt-PT" sz="1600" noProof="0" dirty="0" smtClean="0">
                <a:solidFill>
                  <a:prstClr val="black">
                    <a:lumMod val="85000"/>
                    <a:lumOff val="15000"/>
                  </a:prstClr>
                </a:solidFill>
                <a:latin typeface="Calibri"/>
              </a:rPr>
              <a:t>	Poder vinculado – a Administração só pode agir nos termos precisos previstos na lei</a:t>
            </a:r>
          </a:p>
          <a:p>
            <a:pPr marL="0" marR="0" lvl="0" indent="0" algn="l" defTabSz="914400" rtl="0" eaLnBrk="1" fontAlgn="base" latinLnBrk="0" hangingPunct="1">
              <a:lnSpc>
                <a:spcPct val="150000"/>
              </a:lnSpc>
              <a:spcBef>
                <a:spcPts val="0"/>
              </a:spcBef>
              <a:spcAft>
                <a:spcPts val="0"/>
              </a:spcAft>
              <a:buClrTx/>
              <a:buSzTx/>
              <a:buFontTx/>
              <a:buNone/>
              <a:tabLst/>
              <a:defRPr/>
            </a:pPr>
            <a:r>
              <a:rPr kumimoji="0" lang="pt-PT" sz="1600" b="0" i="0" u="none" strike="noStrike" kern="1200" cap="none" spc="0" normalizeH="0" baseline="0" dirty="0">
                <a:ln>
                  <a:noFill/>
                </a:ln>
                <a:solidFill>
                  <a:prstClr val="black">
                    <a:lumMod val="85000"/>
                    <a:lumOff val="15000"/>
                  </a:prstClr>
                </a:solidFill>
                <a:effectLst/>
                <a:uLnTx/>
                <a:uFillTx/>
                <a:latin typeface="Calibri"/>
                <a:ea typeface="+mn-ea"/>
                <a:cs typeface="+mn-cs"/>
              </a:rPr>
              <a:t>	</a:t>
            </a:r>
            <a:r>
              <a:rPr kumimoji="0" lang="pt-PT" sz="1600" b="0" i="0" u="none" strike="noStrike" kern="1200" cap="none" spc="0" normalizeH="0" baseline="0" dirty="0" smtClean="0">
                <a:ln>
                  <a:noFill/>
                </a:ln>
                <a:solidFill>
                  <a:prstClr val="black">
                    <a:lumMod val="85000"/>
                    <a:lumOff val="15000"/>
                  </a:prstClr>
                </a:solidFill>
                <a:effectLst/>
                <a:uLnTx/>
                <a:uFillTx/>
                <a:latin typeface="Calibri"/>
                <a:ea typeface="+mn-ea"/>
                <a:cs typeface="+mn-cs"/>
              </a:rPr>
              <a:t>Poder</a:t>
            </a:r>
            <a:r>
              <a:rPr kumimoji="0" lang="pt-PT" sz="1600" b="0" i="0" u="none" strike="noStrike" kern="1200" cap="none" spc="0" normalizeH="0" dirty="0" smtClean="0">
                <a:ln>
                  <a:noFill/>
                </a:ln>
                <a:solidFill>
                  <a:prstClr val="black">
                    <a:lumMod val="85000"/>
                    <a:lumOff val="15000"/>
                  </a:prstClr>
                </a:solidFill>
                <a:effectLst/>
                <a:uLnTx/>
                <a:uFillTx/>
                <a:latin typeface="Calibri"/>
                <a:ea typeface="+mn-ea"/>
                <a:cs typeface="+mn-cs"/>
              </a:rPr>
              <a:t> discricionário – a lei confere à Administração a liberdade de decidir entre várias opções legítimas e atendendo ao principio do interesse público. O fundamento reside na impossibilidade de o legislador prever as soluções mais adequadas quando elabora as normas. </a:t>
            </a:r>
          </a:p>
          <a:p>
            <a:pPr marL="0" marR="0" lvl="0" indent="0" algn="l" defTabSz="914400" rtl="0" eaLnBrk="1" fontAlgn="base" latinLnBrk="0" hangingPunct="1">
              <a:lnSpc>
                <a:spcPct val="150000"/>
              </a:lnSpc>
              <a:spcBef>
                <a:spcPts val="0"/>
              </a:spcBef>
              <a:spcAft>
                <a:spcPts val="0"/>
              </a:spcAft>
              <a:buClrTx/>
              <a:buSzTx/>
              <a:buFontTx/>
              <a:buNone/>
              <a:tabLst/>
              <a:defRPr/>
            </a:pPr>
            <a:endParaRPr lang="pt-PT" sz="1600" baseline="0" noProof="0" dirty="0">
              <a:solidFill>
                <a:prstClr val="black">
                  <a:lumMod val="85000"/>
                  <a:lumOff val="15000"/>
                </a:prstClr>
              </a:solidFill>
              <a:latin typeface="Calibri"/>
            </a:endParaRPr>
          </a:p>
          <a:p>
            <a:pPr marL="0" marR="0" lvl="0" indent="0" algn="l" defTabSz="914400" rtl="0" eaLnBrk="1" fontAlgn="base" latinLnBrk="0" hangingPunct="1">
              <a:lnSpc>
                <a:spcPct val="150000"/>
              </a:lnSpc>
              <a:spcBef>
                <a:spcPts val="0"/>
              </a:spcBef>
              <a:spcAft>
                <a:spcPts val="0"/>
              </a:spcAft>
              <a:buClrTx/>
              <a:buSzTx/>
              <a:buFontTx/>
              <a:buNone/>
              <a:tabLst/>
              <a:defRPr/>
            </a:pPr>
            <a:r>
              <a:rPr kumimoji="0" lang="pt-PT" sz="1600" b="0" i="0" u="none" strike="noStrike" kern="1200" cap="none" spc="0" normalizeH="0" dirty="0" smtClean="0">
                <a:ln>
                  <a:noFill/>
                </a:ln>
                <a:solidFill>
                  <a:prstClr val="black">
                    <a:lumMod val="85000"/>
                    <a:lumOff val="15000"/>
                  </a:prstClr>
                </a:solidFill>
                <a:effectLst/>
                <a:uLnTx/>
                <a:uFillTx/>
                <a:latin typeface="Calibri"/>
                <a:ea typeface="+mn-ea"/>
                <a:cs typeface="+mn-cs"/>
              </a:rPr>
              <a:t>O exercício do poder discricionário est</a:t>
            </a:r>
            <a:r>
              <a:rPr lang="pt-PT" sz="1600" dirty="0" smtClean="0">
                <a:solidFill>
                  <a:prstClr val="black">
                    <a:lumMod val="85000"/>
                    <a:lumOff val="15000"/>
                  </a:prstClr>
                </a:solidFill>
                <a:latin typeface="Calibri"/>
              </a:rPr>
              <a:t>á limitado por:</a:t>
            </a:r>
          </a:p>
          <a:p>
            <a:pPr marL="0" marR="0" lvl="0" indent="0" algn="l" defTabSz="914400" rtl="0" eaLnBrk="1" fontAlgn="base" latinLnBrk="0" hangingPunct="1">
              <a:lnSpc>
                <a:spcPct val="150000"/>
              </a:lnSpc>
              <a:spcBef>
                <a:spcPts val="0"/>
              </a:spcBef>
              <a:spcAft>
                <a:spcPts val="0"/>
              </a:spcAft>
              <a:buClrTx/>
              <a:buSzTx/>
              <a:buFontTx/>
              <a:buNone/>
              <a:tabLst/>
              <a:defRPr/>
            </a:pPr>
            <a:r>
              <a:rPr kumimoji="0" lang="pt-PT" sz="1600" b="0" i="0" u="none" strike="noStrike" kern="1200" cap="none" spc="0" normalizeH="0" dirty="0" smtClean="0">
                <a:ln>
                  <a:noFill/>
                </a:ln>
                <a:solidFill>
                  <a:prstClr val="black">
                    <a:lumMod val="85000"/>
                    <a:lumOff val="15000"/>
                  </a:prstClr>
                </a:solidFill>
                <a:effectLst/>
                <a:uLnTx/>
                <a:uFillTx/>
                <a:latin typeface="Calibri"/>
                <a:ea typeface="+mn-ea"/>
                <a:cs typeface="+mn-cs"/>
              </a:rPr>
              <a:t>Limites externos – imposições do ordenamento jurídico; o vínculo imposto pela lei </a:t>
            </a:r>
          </a:p>
          <a:p>
            <a:pPr marL="0" marR="0" lvl="0" indent="0" algn="l" defTabSz="914400" rtl="0" eaLnBrk="1" fontAlgn="base" latinLnBrk="0" hangingPunct="1">
              <a:lnSpc>
                <a:spcPct val="150000"/>
              </a:lnSpc>
              <a:spcBef>
                <a:spcPts val="0"/>
              </a:spcBef>
              <a:spcAft>
                <a:spcPts val="0"/>
              </a:spcAft>
              <a:buClrTx/>
              <a:buSzTx/>
              <a:buFontTx/>
              <a:buNone/>
              <a:tabLst/>
              <a:defRPr/>
            </a:pPr>
            <a:r>
              <a:rPr lang="pt-PT" sz="1600" dirty="0" smtClean="0">
                <a:solidFill>
                  <a:prstClr val="black">
                    <a:lumMod val="85000"/>
                    <a:lumOff val="15000"/>
                  </a:prstClr>
                </a:solidFill>
                <a:latin typeface="Calibri"/>
              </a:rPr>
              <a:t>Limites internos – direitos fundamentais e princípios jurídico-constitucionais que gerem a atividade administrativa</a:t>
            </a:r>
            <a:endParaRPr kumimoji="0" lang="pt-PT" sz="1600" b="0" i="0" u="none" strike="noStrike" kern="1200" cap="none" spc="0" normalizeH="0" dirty="0" smtClean="0">
              <a:ln>
                <a:noFill/>
              </a:ln>
              <a:solidFill>
                <a:prstClr val="black">
                  <a:lumMod val="85000"/>
                  <a:lumOff val="15000"/>
                </a:prstClr>
              </a:solidFill>
              <a:effectLst/>
              <a:uLnTx/>
              <a:uFillTx/>
              <a:latin typeface="Calibri"/>
              <a:ea typeface="+mn-ea"/>
              <a:cs typeface="+mn-cs"/>
            </a:endParaRPr>
          </a:p>
          <a:p>
            <a:pPr marL="0" marR="0" lvl="0" indent="0" algn="l" defTabSz="914400" rtl="0" eaLnBrk="1" fontAlgn="base" latinLnBrk="0" hangingPunct="1">
              <a:lnSpc>
                <a:spcPct val="150000"/>
              </a:lnSpc>
              <a:spcBef>
                <a:spcPts val="0"/>
              </a:spcBef>
              <a:spcAft>
                <a:spcPts val="0"/>
              </a:spcAft>
              <a:buClrTx/>
              <a:buSzTx/>
              <a:buFontTx/>
              <a:buNone/>
              <a:tabLst/>
              <a:defRPr/>
            </a:pPr>
            <a:endParaRPr kumimoji="0" lang="pt-PT" sz="1600" b="0"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a:p>
            <a:pPr marL="0" marR="0" lvl="0" indent="0" algn="l" defTabSz="914400" rtl="0" eaLnBrk="1" fontAlgn="base" latinLnBrk="0" hangingPunct="1">
              <a:lnSpc>
                <a:spcPct val="150000"/>
              </a:lnSpc>
              <a:spcBef>
                <a:spcPts val="0"/>
              </a:spcBef>
              <a:spcAft>
                <a:spcPts val="0"/>
              </a:spcAft>
              <a:buClrTx/>
              <a:buSzTx/>
              <a:buFontTx/>
              <a:buNone/>
              <a:tabLst/>
              <a:defRPr/>
            </a:pPr>
            <a:endParaRPr kumimoji="0" lang="pt-PT" sz="1600" b="0" i="0" u="none" strike="noStrike" kern="1200" cap="none" spc="0" normalizeH="0" baseline="0" noProof="0" dirty="0">
              <a:ln>
                <a:noFill/>
              </a:ln>
              <a:solidFill>
                <a:prstClr val="black">
                  <a:lumMod val="85000"/>
                  <a:lumOff val="15000"/>
                </a:prstClr>
              </a:solidFill>
              <a:effectLst/>
              <a:uLnTx/>
              <a:uFillTx/>
              <a:latin typeface="Calibri"/>
              <a:ea typeface="+mn-ea"/>
              <a:cs typeface="+mn-cs"/>
            </a:endParaRPr>
          </a:p>
        </p:txBody>
      </p:sp>
    </p:spTree>
    <p:extLst>
      <p:ext uri="{BB962C8B-B14F-4D97-AF65-F5344CB8AC3E}">
        <p14:creationId xmlns:p14="http://schemas.microsoft.com/office/powerpoint/2010/main" val="8812478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CaixaDeTexto 1"/>
          <p:cNvSpPr txBox="1"/>
          <p:nvPr/>
        </p:nvSpPr>
        <p:spPr>
          <a:xfrm>
            <a:off x="539552" y="404663"/>
            <a:ext cx="8381131" cy="464871"/>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pt-PT" sz="1800" b="1" i="0" u="none" strike="noStrike" kern="1200" cap="none" spc="0" normalizeH="0" baseline="0" noProof="0" dirty="0" smtClean="0">
                <a:ln>
                  <a:noFill/>
                </a:ln>
                <a:solidFill>
                  <a:srgbClr val="1F497D"/>
                </a:solidFill>
                <a:effectLst/>
                <a:uLnTx/>
                <a:uFillTx/>
                <a:latin typeface="Calibri"/>
                <a:ea typeface="+mn-ea"/>
                <a:cs typeface="+mn-cs"/>
              </a:rPr>
              <a:t>Verificação de situação de auxilio de estado – requisitos cumulativos </a:t>
            </a:r>
          </a:p>
        </p:txBody>
      </p:sp>
      <p:sp>
        <p:nvSpPr>
          <p:cNvPr id="5" name="Retângulo 4"/>
          <p:cNvSpPr/>
          <p:nvPr/>
        </p:nvSpPr>
        <p:spPr>
          <a:xfrm>
            <a:off x="539552" y="1124744"/>
            <a:ext cx="8170787" cy="2270109"/>
          </a:xfrm>
          <a:prstGeom prst="rect">
            <a:avLst/>
          </a:prstGeom>
        </p:spPr>
        <p:txBody>
          <a:bodyPr wrap="square">
            <a:spAutoFit/>
          </a:bodyPr>
          <a:lstStyle/>
          <a:p>
            <a:pPr marL="342900" lvl="0" indent="-342900" fontAlgn="base">
              <a:lnSpc>
                <a:spcPct val="150000"/>
              </a:lnSpc>
              <a:buFont typeface="+mj-lt"/>
              <a:buAutoNum type="arabicPeriod" startAt="4"/>
            </a:pPr>
            <a:r>
              <a:rPr lang="pt-PT" sz="1600" dirty="0" smtClean="0">
                <a:solidFill>
                  <a:prstClr val="black">
                    <a:lumMod val="85000"/>
                    <a:lumOff val="15000"/>
                  </a:prstClr>
                </a:solidFill>
                <a:latin typeface="Calibri"/>
              </a:rPr>
              <a:t>A </a:t>
            </a:r>
            <a:r>
              <a:rPr lang="pt-PT" sz="1600" dirty="0">
                <a:solidFill>
                  <a:prstClr val="black">
                    <a:lumMod val="85000"/>
                    <a:lumOff val="15000"/>
                  </a:prstClr>
                </a:solidFill>
                <a:latin typeface="Calibri"/>
              </a:rPr>
              <a:t>intervenção é suscetível de afetar as trocas comerciais intracomunitárias. A afetação da concorrência e das trocas comerciais entre os Estados-Membros pressupõe, como já foi mencionado anteriormente, que deve incidir sobre bens ou serviços transacionáveis, que exista um mercado na atividade para a qual o beneficiário beneficiou do auxílio, que existam trocas intracomunitárias nesse mercado, e por último, que o auxílio afete essas trocas de modo a falsear ou ameaçar falsear a concorrência</a:t>
            </a:r>
            <a:r>
              <a:rPr lang="pt-PT" sz="1600" dirty="0" smtClean="0">
                <a:solidFill>
                  <a:prstClr val="black">
                    <a:lumMod val="85000"/>
                    <a:lumOff val="15000"/>
                  </a:prstClr>
                </a:solidFill>
                <a:latin typeface="Calibri"/>
              </a:rPr>
              <a:t>.</a:t>
            </a:r>
            <a:endParaRPr lang="pt-PT" sz="1600" dirty="0">
              <a:solidFill>
                <a:prstClr val="black">
                  <a:lumMod val="85000"/>
                  <a:lumOff val="15000"/>
                </a:prstClr>
              </a:solidFill>
              <a:latin typeface="Calibri"/>
            </a:endParaRPr>
          </a:p>
        </p:txBody>
      </p:sp>
      <p:sp>
        <p:nvSpPr>
          <p:cNvPr id="3" name="Retângulo 2"/>
          <p:cNvSpPr/>
          <p:nvPr/>
        </p:nvSpPr>
        <p:spPr>
          <a:xfrm>
            <a:off x="1979712" y="3501008"/>
            <a:ext cx="5328592" cy="923330"/>
          </a:xfrm>
          <a:prstGeom prst="rect">
            <a:avLst/>
          </a:prstGeom>
        </p:spPr>
        <p:txBody>
          <a:bodyPr wrap="square">
            <a:spAutoFit/>
          </a:bodyPr>
          <a:lstStyle/>
          <a:p>
            <a:pPr algn="just"/>
            <a:r>
              <a:rPr lang="pt-PT" b="1" dirty="0">
                <a:solidFill>
                  <a:srgbClr val="1F497D"/>
                </a:solidFill>
                <a:latin typeface="Calibri"/>
              </a:rPr>
              <a:t>Requisitos não se aplicam a mercados locais ou quando, tratando-se de um mercado de âmbito nacional, o mesmo não se encontre liberalizado</a:t>
            </a:r>
          </a:p>
        </p:txBody>
      </p:sp>
      <p:sp>
        <p:nvSpPr>
          <p:cNvPr id="4" name="Retângulo 3"/>
          <p:cNvSpPr/>
          <p:nvPr/>
        </p:nvSpPr>
        <p:spPr>
          <a:xfrm>
            <a:off x="539552" y="4797152"/>
            <a:ext cx="8170787" cy="1569660"/>
          </a:xfrm>
          <a:prstGeom prst="rect">
            <a:avLst/>
          </a:prstGeom>
        </p:spPr>
        <p:txBody>
          <a:bodyPr wrap="square">
            <a:spAutoFit/>
          </a:bodyPr>
          <a:lstStyle/>
          <a:p>
            <a:pPr>
              <a:lnSpc>
                <a:spcPct val="150000"/>
              </a:lnSpc>
            </a:pPr>
            <a:r>
              <a:rPr lang="pt-PT" sz="1600" dirty="0">
                <a:solidFill>
                  <a:prstClr val="black">
                    <a:lumMod val="85000"/>
                    <a:lumOff val="15000"/>
                  </a:prstClr>
                </a:solidFill>
                <a:latin typeface="Calibri"/>
              </a:rPr>
              <a:t>S</a:t>
            </a:r>
            <a:r>
              <a:rPr lang="pt-PT" sz="1600" dirty="0" smtClean="0">
                <a:solidFill>
                  <a:prstClr val="black">
                    <a:lumMod val="85000"/>
                    <a:lumOff val="15000"/>
                  </a:prstClr>
                </a:solidFill>
                <a:latin typeface="Calibri"/>
              </a:rPr>
              <a:t>ó são </a:t>
            </a:r>
            <a:r>
              <a:rPr lang="pt-PT" sz="1600" dirty="0">
                <a:solidFill>
                  <a:prstClr val="black">
                    <a:lumMod val="85000"/>
                    <a:lumOff val="15000"/>
                  </a:prstClr>
                </a:solidFill>
                <a:latin typeface="Calibri"/>
              </a:rPr>
              <a:t>incompatíveis com o mercado interno as medidas, que para além de preencher os requisitos </a:t>
            </a:r>
            <a:r>
              <a:rPr lang="pt-PT" sz="1600" dirty="0" smtClean="0">
                <a:solidFill>
                  <a:prstClr val="black">
                    <a:lumMod val="85000"/>
                    <a:lumOff val="15000"/>
                  </a:prstClr>
                </a:solidFill>
                <a:latin typeface="Calibri"/>
              </a:rPr>
              <a:t>descritos, </a:t>
            </a:r>
            <a:r>
              <a:rPr lang="pt-PT" sz="1600" dirty="0">
                <a:solidFill>
                  <a:prstClr val="black">
                    <a:lumMod val="85000"/>
                    <a:lumOff val="15000"/>
                  </a:prstClr>
                </a:solidFill>
                <a:latin typeface="Calibri"/>
              </a:rPr>
              <a:t>afetem as trocas comerciais entre os Estados-Membros e falseiem ou ameacem falsear a concorrência.</a:t>
            </a:r>
            <a:br>
              <a:rPr lang="pt-PT" sz="1600" dirty="0">
                <a:solidFill>
                  <a:prstClr val="black">
                    <a:lumMod val="85000"/>
                    <a:lumOff val="15000"/>
                  </a:prstClr>
                </a:solidFill>
                <a:latin typeface="Calibri"/>
              </a:rPr>
            </a:br>
            <a:endParaRPr lang="pt-PT" sz="1600" dirty="0">
              <a:solidFill>
                <a:prstClr val="black">
                  <a:lumMod val="85000"/>
                  <a:lumOff val="15000"/>
                </a:prstClr>
              </a:solidFill>
              <a:latin typeface="Calibri"/>
            </a:endParaRPr>
          </a:p>
        </p:txBody>
      </p:sp>
    </p:spTree>
    <p:extLst>
      <p:ext uri="{BB962C8B-B14F-4D97-AF65-F5344CB8AC3E}">
        <p14:creationId xmlns:p14="http://schemas.microsoft.com/office/powerpoint/2010/main" val="365905943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5_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687</TotalTime>
  <Words>2334</Words>
  <Application>Microsoft Office PowerPoint</Application>
  <PresentationFormat>Apresentação no Ecrã (4:3)</PresentationFormat>
  <Paragraphs>138</Paragraphs>
  <Slides>22</Slides>
  <Notes>0</Notes>
  <HiddenSlides>0</HiddenSlides>
  <MMClips>0</MMClips>
  <ScaleCrop>false</ScaleCrop>
  <HeadingPairs>
    <vt:vector size="6" baseType="variant">
      <vt:variant>
        <vt:lpstr>Tipos de letra usados</vt:lpstr>
      </vt:variant>
      <vt:variant>
        <vt:i4>3</vt:i4>
      </vt:variant>
      <vt:variant>
        <vt:lpstr>Tema</vt:lpstr>
      </vt:variant>
      <vt:variant>
        <vt:i4>3</vt:i4>
      </vt:variant>
      <vt:variant>
        <vt:lpstr>Títulos dos diapositivos</vt:lpstr>
      </vt:variant>
      <vt:variant>
        <vt:i4>22</vt:i4>
      </vt:variant>
    </vt:vector>
  </HeadingPairs>
  <TitlesOfParts>
    <vt:vector size="28" baseType="lpstr">
      <vt:lpstr>Arial</vt:lpstr>
      <vt:lpstr>Calibri</vt:lpstr>
      <vt:lpstr>Symbol</vt:lpstr>
      <vt:lpstr>Tema do Office</vt:lpstr>
      <vt:lpstr>1_Tema do Office</vt:lpstr>
      <vt:lpstr>15_Tema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Diapositivo 1</dc:title>
  <dc:creator>David Monteiro</dc:creator>
  <cp:lastModifiedBy>Susana Soares Paulino</cp:lastModifiedBy>
  <cp:revision>80</cp:revision>
  <cp:lastPrinted>2018-11-20T18:57:33Z</cp:lastPrinted>
  <dcterms:created xsi:type="dcterms:W3CDTF">2011-11-03T13:47:38Z</dcterms:created>
  <dcterms:modified xsi:type="dcterms:W3CDTF">2023-04-22T09:01:47Z</dcterms:modified>
</cp:coreProperties>
</file>